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96" r:id="rId4"/>
    <p:sldId id="299" r:id="rId5"/>
    <p:sldId id="262" r:id="rId6"/>
    <p:sldId id="259" r:id="rId7"/>
    <p:sldId id="265" r:id="rId8"/>
    <p:sldId id="261" r:id="rId9"/>
    <p:sldId id="263" r:id="rId10"/>
    <p:sldId id="300" r:id="rId11"/>
    <p:sldId id="266" r:id="rId12"/>
    <p:sldId id="270" r:id="rId13"/>
    <p:sldId id="301" r:id="rId14"/>
    <p:sldId id="267" r:id="rId15"/>
    <p:sldId id="302" r:id="rId16"/>
    <p:sldId id="305" r:id="rId17"/>
    <p:sldId id="311" r:id="rId18"/>
    <p:sldId id="273" r:id="rId19"/>
    <p:sldId id="310" r:id="rId20"/>
    <p:sldId id="271" r:id="rId21"/>
    <p:sldId id="274" r:id="rId22"/>
    <p:sldId id="312" r:id="rId2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italic r:id="rId31"/>
    </p:embeddedFont>
    <p:embeddedFont>
      <p:font typeface="Nunito Light" pitchFamily="2" charset="0"/>
      <p:regular r:id="rId32"/>
      <p:italic r:id="rId33"/>
    </p:embeddedFont>
    <p:embeddedFont>
      <p:font typeface="Outfit" panose="020B0604020202020204" charset="0"/>
      <p:regular r:id="rId34"/>
      <p:bold r:id="rId35"/>
    </p:embeddedFont>
    <p:embeddedFont>
      <p:font typeface="Outfit ExtraBold" panose="020B0604020202020204" charset="0"/>
      <p:bold r:id="rId36"/>
    </p:embeddedFont>
    <p:embeddedFont>
      <p:font typeface="Roboto 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3A5E2-3FBB-4E5A-98C5-F20C1C9C6EDF}">
  <a:tblStyle styleId="{5763A5E2-3FBB-4E5A-98C5-F20C1C9C6E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76C715-27AD-404A-8533-3D615BE9DF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437" autoAdjust="0"/>
  </p:normalViewPr>
  <p:slideViewPr>
    <p:cSldViewPr snapToGrid="0">
      <p:cViewPr varScale="1">
        <p:scale>
          <a:sx n="104" d="100"/>
          <a:sy n="104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1f2e6270ebd_0_4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1f2e6270ebd_0_4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1f2e6270ebd_0_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1f2e6270ebd_0_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1f2e6270ebd_0_4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1f2e6270ebd_0_4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AE7187C-BE45-C5BC-7E33-A29776FE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9B1256E9-CA03-22FF-398A-59BACADDC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66C0F4EE-DA75-D222-114E-FCF9BB63C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86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1f2e6270ebd_0_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1f2e6270ebd_0_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g1f2e6270ebd_0_4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6" name="Google Shape;3356;g1f2e6270ebd_0_4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f2e6270ebd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1f2e6270ebd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DC894E96-FC1A-BEC0-E48F-C4A02101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CC7CF31B-929C-E6D1-3B19-0929C16E6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9DFDBDA-F9DB-873C-AED3-9CFBD9220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7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1f2e6270ebd_0_4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1f2e6270ebd_0_4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f2e6270ebd_0_4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f2e6270ebd_0_4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f2e6270ebd_0_4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f2e6270ebd_0_4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f2e6270ebd_0_4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f2e6270ebd_0_4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1f2e6270ebd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3" name="Google Shape;2973;g1f2e6270ebd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" name="Google Shape;10;p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 rot="10800000">
            <a:off x="711299" y="4"/>
            <a:ext cx="7721361" cy="453231"/>
            <a:chOff x="713261" y="4150779"/>
            <a:chExt cx="7721361" cy="45323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"/>
          <p:cNvGrpSpPr/>
          <p:nvPr/>
        </p:nvGrpSpPr>
        <p:grpSpPr>
          <a:xfrm>
            <a:off x="711324" y="4690279"/>
            <a:ext cx="7721361" cy="453231"/>
            <a:chOff x="713261" y="4150779"/>
            <a:chExt cx="7721361" cy="453231"/>
          </a:xfrm>
        </p:grpSpPr>
        <p:grpSp>
          <p:nvGrpSpPr>
            <p:cNvPr id="157" name="Google Shape;157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"/>
          <p:cNvSpPr txBox="1">
            <a:spLocks noGrp="1"/>
          </p:cNvSpPr>
          <p:nvPr>
            <p:ph type="subTitle" idx="1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1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78" name="Google Shape;1078;p1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13"/>
          <p:cNvGrpSpPr/>
          <p:nvPr/>
        </p:nvGrpSpPr>
        <p:grpSpPr>
          <a:xfrm rot="10800000">
            <a:off x="8690758" y="539499"/>
            <a:ext cx="453231" cy="4057299"/>
            <a:chOff x="-17" y="539499"/>
            <a:chExt cx="453231" cy="4057299"/>
          </a:xfrm>
        </p:grpSpPr>
        <p:sp>
          <p:nvSpPr>
            <p:cNvPr id="1172" name="Google Shape;1172;p13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1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204" name="Google Shape;1204;p14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4"/>
          <p:cNvSpPr/>
          <p:nvPr/>
        </p:nvSpPr>
        <p:spPr>
          <a:xfrm>
            <a:off x="8563634" y="710541"/>
            <a:ext cx="63179" cy="41638"/>
          </a:xfrm>
          <a:custGeom>
            <a:avLst/>
            <a:gdLst/>
            <a:ahLst/>
            <a:cxnLst/>
            <a:rect l="l" t="t" r="r" b="b"/>
            <a:pathLst>
              <a:path w="250" h="482" extrusionOk="0">
                <a:moveTo>
                  <a:pt x="0" y="0"/>
                </a:moveTo>
                <a:lnTo>
                  <a:pt x="250" y="0"/>
                </a:lnTo>
                <a:lnTo>
                  <a:pt x="250" y="482"/>
                </a:lnTo>
                <a:lnTo>
                  <a:pt x="0" y="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4"/>
          <p:cNvSpPr/>
          <p:nvPr/>
        </p:nvSpPr>
        <p:spPr>
          <a:xfrm>
            <a:off x="8975951" y="687186"/>
            <a:ext cx="63431" cy="88372"/>
          </a:xfrm>
          <a:custGeom>
            <a:avLst/>
            <a:gdLst/>
            <a:ahLst/>
            <a:cxnLst/>
            <a:rect l="l" t="t" r="r" b="b"/>
            <a:pathLst>
              <a:path w="251" h="1023" extrusionOk="0">
                <a:moveTo>
                  <a:pt x="0" y="0"/>
                </a:moveTo>
                <a:lnTo>
                  <a:pt x="251" y="0"/>
                </a:lnTo>
                <a:lnTo>
                  <a:pt x="251" y="1023"/>
                </a:lnTo>
                <a:lnTo>
                  <a:pt x="0" y="10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4"/>
          <p:cNvSpPr/>
          <p:nvPr/>
        </p:nvSpPr>
        <p:spPr>
          <a:xfrm>
            <a:off x="8871327" y="701008"/>
            <a:ext cx="63179" cy="60729"/>
          </a:xfrm>
          <a:custGeom>
            <a:avLst/>
            <a:gdLst/>
            <a:ahLst/>
            <a:cxnLst/>
            <a:rect l="l" t="t" r="r" b="b"/>
            <a:pathLst>
              <a:path w="250" h="703" extrusionOk="0">
                <a:moveTo>
                  <a:pt x="0" y="0"/>
                </a:moveTo>
                <a:lnTo>
                  <a:pt x="250" y="0"/>
                </a:lnTo>
                <a:lnTo>
                  <a:pt x="250" y="703"/>
                </a:lnTo>
                <a:lnTo>
                  <a:pt x="0" y="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"/>
          <p:cNvSpPr/>
          <p:nvPr/>
        </p:nvSpPr>
        <p:spPr>
          <a:xfrm>
            <a:off x="9080828" y="694615"/>
            <a:ext cx="63179" cy="73514"/>
          </a:xfrm>
          <a:custGeom>
            <a:avLst/>
            <a:gdLst/>
            <a:ahLst/>
            <a:cxnLst/>
            <a:rect l="l" t="t" r="r" b="b"/>
            <a:pathLst>
              <a:path w="250" h="851" extrusionOk="0">
                <a:moveTo>
                  <a:pt x="0" y="0"/>
                </a:moveTo>
                <a:lnTo>
                  <a:pt x="250" y="0"/>
                </a:lnTo>
                <a:lnTo>
                  <a:pt x="250" y="851"/>
                </a:lnTo>
                <a:lnTo>
                  <a:pt x="0" y="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4"/>
          <p:cNvSpPr/>
          <p:nvPr/>
        </p:nvSpPr>
        <p:spPr>
          <a:xfrm>
            <a:off x="8766450" y="656865"/>
            <a:ext cx="63179" cy="149014"/>
          </a:xfrm>
          <a:custGeom>
            <a:avLst/>
            <a:gdLst/>
            <a:ahLst/>
            <a:cxnLst/>
            <a:rect l="l" t="t" r="r" b="b"/>
            <a:pathLst>
              <a:path w="250" h="1725" extrusionOk="0">
                <a:moveTo>
                  <a:pt x="0" y="0"/>
                </a:moveTo>
                <a:lnTo>
                  <a:pt x="250" y="0"/>
                </a:lnTo>
                <a:lnTo>
                  <a:pt x="250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4"/>
          <p:cNvSpPr/>
          <p:nvPr/>
        </p:nvSpPr>
        <p:spPr>
          <a:xfrm>
            <a:off x="524121" y="680926"/>
            <a:ext cx="63179" cy="100898"/>
          </a:xfrm>
          <a:custGeom>
            <a:avLst/>
            <a:gdLst/>
            <a:ahLst/>
            <a:cxnLst/>
            <a:rect l="l" t="t" r="r" b="b"/>
            <a:pathLst>
              <a:path w="250" h="1168" extrusionOk="0">
                <a:moveTo>
                  <a:pt x="0" y="0"/>
                </a:moveTo>
                <a:lnTo>
                  <a:pt x="250" y="0"/>
                </a:lnTo>
                <a:lnTo>
                  <a:pt x="250" y="1168"/>
                </a:lnTo>
                <a:lnTo>
                  <a:pt x="0" y="1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4"/>
          <p:cNvSpPr/>
          <p:nvPr/>
        </p:nvSpPr>
        <p:spPr>
          <a:xfrm>
            <a:off x="314367" y="698419"/>
            <a:ext cx="63179" cy="65912"/>
          </a:xfrm>
          <a:custGeom>
            <a:avLst/>
            <a:gdLst/>
            <a:ahLst/>
            <a:cxnLst/>
            <a:rect l="l" t="t" r="r" b="b"/>
            <a:pathLst>
              <a:path w="250" h="763" extrusionOk="0">
                <a:moveTo>
                  <a:pt x="0" y="0"/>
                </a:moveTo>
                <a:lnTo>
                  <a:pt x="250" y="0"/>
                </a:lnTo>
                <a:lnTo>
                  <a:pt x="250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4"/>
          <p:cNvSpPr/>
          <p:nvPr/>
        </p:nvSpPr>
        <p:spPr>
          <a:xfrm>
            <a:off x="104613" y="698462"/>
            <a:ext cx="63431" cy="65825"/>
          </a:xfrm>
          <a:custGeom>
            <a:avLst/>
            <a:gdLst/>
            <a:ahLst/>
            <a:cxnLst/>
            <a:rect l="l" t="t" r="r" b="b"/>
            <a:pathLst>
              <a:path w="251" h="762" extrusionOk="0">
                <a:moveTo>
                  <a:pt x="0" y="0"/>
                </a:moveTo>
                <a:lnTo>
                  <a:pt x="251" y="0"/>
                </a:lnTo>
                <a:lnTo>
                  <a:pt x="251" y="762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4"/>
          <p:cNvSpPr/>
          <p:nvPr/>
        </p:nvSpPr>
        <p:spPr>
          <a:xfrm>
            <a:off x="209490" y="676348"/>
            <a:ext cx="63179" cy="110054"/>
          </a:xfrm>
          <a:custGeom>
            <a:avLst/>
            <a:gdLst/>
            <a:ahLst/>
            <a:cxnLst/>
            <a:rect l="l" t="t" r="r" b="b"/>
            <a:pathLst>
              <a:path w="250" h="1274" extrusionOk="0">
                <a:moveTo>
                  <a:pt x="0" y="0"/>
                </a:moveTo>
                <a:lnTo>
                  <a:pt x="250" y="0"/>
                </a:lnTo>
                <a:lnTo>
                  <a:pt x="250" y="1274"/>
                </a:lnTo>
                <a:lnTo>
                  <a:pt x="0" y="12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4"/>
          <p:cNvSpPr/>
          <p:nvPr/>
        </p:nvSpPr>
        <p:spPr>
          <a:xfrm>
            <a:off x="8661573" y="718328"/>
            <a:ext cx="63179" cy="26088"/>
          </a:xfrm>
          <a:custGeom>
            <a:avLst/>
            <a:gdLst/>
            <a:ahLst/>
            <a:cxnLst/>
            <a:rect l="l" t="t" r="r" b="b"/>
            <a:pathLst>
              <a:path w="250" h="302" extrusionOk="0">
                <a:moveTo>
                  <a:pt x="0" y="0"/>
                </a:moveTo>
                <a:lnTo>
                  <a:pt x="250" y="0"/>
                </a:lnTo>
                <a:lnTo>
                  <a:pt x="250" y="302"/>
                </a:lnTo>
                <a:lnTo>
                  <a:pt x="0" y="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4"/>
          <p:cNvSpPr/>
          <p:nvPr/>
        </p:nvSpPr>
        <p:spPr>
          <a:xfrm>
            <a:off x="419244" y="720922"/>
            <a:ext cx="63179" cy="20905"/>
          </a:xfrm>
          <a:custGeom>
            <a:avLst/>
            <a:gdLst/>
            <a:ahLst/>
            <a:cxnLst/>
            <a:rect l="l" t="t" r="r" b="b"/>
            <a:pathLst>
              <a:path w="250" h="242" extrusionOk="0">
                <a:moveTo>
                  <a:pt x="0" y="0"/>
                </a:moveTo>
                <a:lnTo>
                  <a:pt x="250" y="0"/>
                </a:lnTo>
                <a:lnTo>
                  <a:pt x="250" y="242"/>
                </a:lnTo>
                <a:lnTo>
                  <a:pt x="0" y="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2100" rIns="90000" bIns="421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4"/>
          <p:cNvSpPr/>
          <p:nvPr/>
        </p:nvSpPr>
        <p:spPr>
          <a:xfrm>
            <a:off x="-11" y="649568"/>
            <a:ext cx="63179" cy="163613"/>
          </a:xfrm>
          <a:custGeom>
            <a:avLst/>
            <a:gdLst/>
            <a:ahLst/>
            <a:cxnLst/>
            <a:rect l="l" t="t" r="r" b="b"/>
            <a:pathLst>
              <a:path w="250" h="1894" extrusionOk="0">
                <a:moveTo>
                  <a:pt x="0" y="0"/>
                </a:moveTo>
                <a:lnTo>
                  <a:pt x="250" y="0"/>
                </a:lnTo>
                <a:lnTo>
                  <a:pt x="250" y="1894"/>
                </a:lnTo>
                <a:lnTo>
                  <a:pt x="0" y="1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1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311" name="Google Shape;1311;p1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04" name="Google Shape;1404;p15"/>
          <p:cNvGrpSpPr/>
          <p:nvPr/>
        </p:nvGrpSpPr>
        <p:grpSpPr>
          <a:xfrm>
            <a:off x="2298156" y="4651367"/>
            <a:ext cx="4547874" cy="491789"/>
            <a:chOff x="122000" y="4884626"/>
            <a:chExt cx="8899950" cy="258877"/>
          </a:xfrm>
        </p:grpSpPr>
        <p:sp>
          <p:nvSpPr>
            <p:cNvPr id="1405" name="Google Shape;1405;p15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15"/>
          <p:cNvGrpSpPr/>
          <p:nvPr/>
        </p:nvGrpSpPr>
        <p:grpSpPr>
          <a:xfrm>
            <a:off x="2297975" y="4848940"/>
            <a:ext cx="4547874" cy="294550"/>
            <a:chOff x="122000" y="4884626"/>
            <a:chExt cx="8899950" cy="258877"/>
          </a:xfrm>
        </p:grpSpPr>
        <p:sp>
          <p:nvSpPr>
            <p:cNvPr id="1436" name="Google Shape;1436;p15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593" name="Google Shape;1593;p1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5" name="Google Shape;16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7"/>
          <p:cNvSpPr txBox="1">
            <a:spLocks noGrp="1"/>
          </p:cNvSpPr>
          <p:nvPr>
            <p:ph type="subTitle" idx="1"/>
          </p:nvPr>
        </p:nvSpPr>
        <p:spPr>
          <a:xfrm>
            <a:off x="5018337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7"/>
          <p:cNvSpPr txBox="1">
            <a:spLocks noGrp="1"/>
          </p:cNvSpPr>
          <p:nvPr>
            <p:ph type="subTitle" idx="2"/>
          </p:nvPr>
        </p:nvSpPr>
        <p:spPr>
          <a:xfrm>
            <a:off x="769262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17"/>
          <p:cNvSpPr txBox="1">
            <a:spLocks noGrp="1"/>
          </p:cNvSpPr>
          <p:nvPr>
            <p:ph type="subTitle" idx="3"/>
          </p:nvPr>
        </p:nvSpPr>
        <p:spPr>
          <a:xfrm>
            <a:off x="769262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689" name="Google Shape;1689;p17"/>
          <p:cNvSpPr txBox="1">
            <a:spLocks noGrp="1"/>
          </p:cNvSpPr>
          <p:nvPr>
            <p:ph type="subTitle" idx="4"/>
          </p:nvPr>
        </p:nvSpPr>
        <p:spPr>
          <a:xfrm>
            <a:off x="5018338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690" name="Google Shape;1690;p17"/>
          <p:cNvGrpSpPr/>
          <p:nvPr/>
        </p:nvGrpSpPr>
        <p:grpSpPr>
          <a:xfrm>
            <a:off x="7980795" y="-22"/>
            <a:ext cx="1163258" cy="567589"/>
            <a:chOff x="6180480" y="488520"/>
            <a:chExt cx="1135440" cy="1204560"/>
          </a:xfrm>
        </p:grpSpPr>
        <p:sp>
          <p:nvSpPr>
            <p:cNvPr id="1691" name="Google Shape;1691;p17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6180480" y="136965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17"/>
          <p:cNvGrpSpPr/>
          <p:nvPr/>
        </p:nvGrpSpPr>
        <p:grpSpPr>
          <a:xfrm>
            <a:off x="54322" y="4610065"/>
            <a:ext cx="1469010" cy="542687"/>
            <a:chOff x="4687560" y="2019390"/>
            <a:chExt cx="1433880" cy="1549650"/>
          </a:xfrm>
        </p:grpSpPr>
        <p:sp>
          <p:nvSpPr>
            <p:cNvPr id="1700" name="Google Shape;1700;p17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6031440" y="201939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1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712" name="Google Shape;1712;p1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8"/>
          <p:cNvSpPr txBox="1">
            <a:spLocks noGrp="1"/>
          </p:cNvSpPr>
          <p:nvPr>
            <p:ph type="subTitle" idx="1"/>
          </p:nvPr>
        </p:nvSpPr>
        <p:spPr>
          <a:xfrm>
            <a:off x="4728100" y="1360275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8"/>
          <p:cNvSpPr txBox="1">
            <a:spLocks noGrp="1"/>
          </p:cNvSpPr>
          <p:nvPr>
            <p:ph type="subTitle" idx="2"/>
          </p:nvPr>
        </p:nvSpPr>
        <p:spPr>
          <a:xfrm>
            <a:off x="716625" y="1360275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18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1808" name="Google Shape;1808;p18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3" name="Google Shape;1823;p18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1824" name="Google Shape;1824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9" name="Google Shape;1839;p18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1840" name="Google Shape;1840;p18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18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1856" name="Google Shape;1856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1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873" name="Google Shape;1873;p1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9"/>
          <p:cNvSpPr txBox="1">
            <a:spLocks noGrp="1"/>
          </p:cNvSpPr>
          <p:nvPr>
            <p:ph type="subTitle" idx="1"/>
          </p:nvPr>
        </p:nvSpPr>
        <p:spPr>
          <a:xfrm>
            <a:off x="7200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9"/>
          <p:cNvSpPr txBox="1">
            <a:spLocks noGrp="1"/>
          </p:cNvSpPr>
          <p:nvPr>
            <p:ph type="subTitle" idx="2"/>
          </p:nvPr>
        </p:nvSpPr>
        <p:spPr>
          <a:xfrm>
            <a:off x="3382483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9"/>
          <p:cNvSpPr txBox="1">
            <a:spLocks noGrp="1"/>
          </p:cNvSpPr>
          <p:nvPr>
            <p:ph type="subTitle" idx="3"/>
          </p:nvPr>
        </p:nvSpPr>
        <p:spPr>
          <a:xfrm>
            <a:off x="60449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9"/>
          <p:cNvSpPr txBox="1">
            <a:spLocks noGrp="1"/>
          </p:cNvSpPr>
          <p:nvPr>
            <p:ph type="subTitle" idx="4"/>
          </p:nvPr>
        </p:nvSpPr>
        <p:spPr>
          <a:xfrm>
            <a:off x="720049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970" name="Google Shape;1970;p19"/>
          <p:cNvSpPr txBox="1">
            <a:spLocks noGrp="1"/>
          </p:cNvSpPr>
          <p:nvPr>
            <p:ph type="subTitle" idx="5"/>
          </p:nvPr>
        </p:nvSpPr>
        <p:spPr>
          <a:xfrm>
            <a:off x="3382488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971" name="Google Shape;1971;p19"/>
          <p:cNvSpPr txBox="1">
            <a:spLocks noGrp="1"/>
          </p:cNvSpPr>
          <p:nvPr>
            <p:ph type="subTitle" idx="6"/>
          </p:nvPr>
        </p:nvSpPr>
        <p:spPr>
          <a:xfrm>
            <a:off x="6044951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972" name="Google Shape;1972;p19"/>
          <p:cNvGrpSpPr/>
          <p:nvPr/>
        </p:nvGrpSpPr>
        <p:grpSpPr>
          <a:xfrm>
            <a:off x="7904645" y="4603996"/>
            <a:ext cx="1163258" cy="473963"/>
            <a:chOff x="6180480" y="488520"/>
            <a:chExt cx="1135440" cy="1313280"/>
          </a:xfrm>
        </p:grpSpPr>
        <p:sp>
          <p:nvSpPr>
            <p:cNvPr id="1973" name="Google Shape;1973;p19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1" name="Google Shape;1981;p19"/>
          <p:cNvGrpSpPr/>
          <p:nvPr/>
        </p:nvGrpSpPr>
        <p:grpSpPr>
          <a:xfrm>
            <a:off x="76201" y="4604007"/>
            <a:ext cx="1469010" cy="473974"/>
            <a:chOff x="4687560" y="1801800"/>
            <a:chExt cx="1433880" cy="1767240"/>
          </a:xfrm>
        </p:grpSpPr>
        <p:sp>
          <p:nvSpPr>
            <p:cNvPr id="1982" name="Google Shape;1982;p19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20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994" name="Google Shape;1994;p20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0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0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20"/>
          <p:cNvSpPr txBox="1">
            <a:spLocks noGrp="1"/>
          </p:cNvSpPr>
          <p:nvPr>
            <p:ph type="subTitle" idx="1"/>
          </p:nvPr>
        </p:nvSpPr>
        <p:spPr>
          <a:xfrm>
            <a:off x="713196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20"/>
          <p:cNvSpPr txBox="1">
            <a:spLocks noGrp="1"/>
          </p:cNvSpPr>
          <p:nvPr>
            <p:ph type="subTitle" idx="2"/>
          </p:nvPr>
        </p:nvSpPr>
        <p:spPr>
          <a:xfrm>
            <a:off x="3353100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20"/>
          <p:cNvSpPr txBox="1">
            <a:spLocks noGrp="1"/>
          </p:cNvSpPr>
          <p:nvPr>
            <p:ph type="subTitle" idx="3"/>
          </p:nvPr>
        </p:nvSpPr>
        <p:spPr>
          <a:xfrm>
            <a:off x="713196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20"/>
          <p:cNvSpPr txBox="1">
            <a:spLocks noGrp="1"/>
          </p:cNvSpPr>
          <p:nvPr>
            <p:ph type="subTitle" idx="4"/>
          </p:nvPr>
        </p:nvSpPr>
        <p:spPr>
          <a:xfrm>
            <a:off x="3353100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1" name="Google Shape;2091;p20"/>
          <p:cNvSpPr txBox="1">
            <a:spLocks noGrp="1"/>
          </p:cNvSpPr>
          <p:nvPr>
            <p:ph type="subTitle" idx="5"/>
          </p:nvPr>
        </p:nvSpPr>
        <p:spPr>
          <a:xfrm>
            <a:off x="5993004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20"/>
          <p:cNvSpPr txBox="1">
            <a:spLocks noGrp="1"/>
          </p:cNvSpPr>
          <p:nvPr>
            <p:ph type="subTitle" idx="6"/>
          </p:nvPr>
        </p:nvSpPr>
        <p:spPr>
          <a:xfrm>
            <a:off x="5993004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20"/>
          <p:cNvSpPr txBox="1">
            <a:spLocks noGrp="1"/>
          </p:cNvSpPr>
          <p:nvPr>
            <p:ph type="subTitle" idx="7"/>
          </p:nvPr>
        </p:nvSpPr>
        <p:spPr>
          <a:xfrm>
            <a:off x="714294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4" name="Google Shape;2094;p20"/>
          <p:cNvSpPr txBox="1">
            <a:spLocks noGrp="1"/>
          </p:cNvSpPr>
          <p:nvPr>
            <p:ph type="subTitle" idx="8"/>
          </p:nvPr>
        </p:nvSpPr>
        <p:spPr>
          <a:xfrm>
            <a:off x="3354198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5" name="Google Shape;2095;p20"/>
          <p:cNvSpPr txBox="1">
            <a:spLocks noGrp="1"/>
          </p:cNvSpPr>
          <p:nvPr>
            <p:ph type="subTitle" idx="9"/>
          </p:nvPr>
        </p:nvSpPr>
        <p:spPr>
          <a:xfrm>
            <a:off x="5993002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6" name="Google Shape;2096;p20"/>
          <p:cNvSpPr txBox="1">
            <a:spLocks noGrp="1"/>
          </p:cNvSpPr>
          <p:nvPr>
            <p:ph type="subTitle" idx="13"/>
          </p:nvPr>
        </p:nvSpPr>
        <p:spPr>
          <a:xfrm>
            <a:off x="714294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7" name="Google Shape;2097;p20"/>
          <p:cNvSpPr txBox="1">
            <a:spLocks noGrp="1"/>
          </p:cNvSpPr>
          <p:nvPr>
            <p:ph type="subTitle" idx="14"/>
          </p:nvPr>
        </p:nvSpPr>
        <p:spPr>
          <a:xfrm>
            <a:off x="3354198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8" name="Google Shape;2098;p20"/>
          <p:cNvSpPr txBox="1">
            <a:spLocks noGrp="1"/>
          </p:cNvSpPr>
          <p:nvPr>
            <p:ph type="subTitle" idx="15"/>
          </p:nvPr>
        </p:nvSpPr>
        <p:spPr>
          <a:xfrm>
            <a:off x="5994102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2099" name="Google Shape;2099;p20"/>
          <p:cNvGrpSpPr/>
          <p:nvPr/>
        </p:nvGrpSpPr>
        <p:grpSpPr>
          <a:xfrm>
            <a:off x="8430835" y="4756407"/>
            <a:ext cx="551017" cy="217475"/>
            <a:chOff x="6204535" y="1008832"/>
            <a:chExt cx="551017" cy="217475"/>
          </a:xfrm>
        </p:grpSpPr>
        <p:sp>
          <p:nvSpPr>
            <p:cNvPr id="2100" name="Google Shape;2100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20"/>
          <p:cNvGrpSpPr/>
          <p:nvPr/>
        </p:nvGrpSpPr>
        <p:grpSpPr>
          <a:xfrm rot="10800000">
            <a:off x="162210" y="169632"/>
            <a:ext cx="551017" cy="217475"/>
            <a:chOff x="6204535" y="1008832"/>
            <a:chExt cx="551017" cy="217475"/>
          </a:xfrm>
        </p:grpSpPr>
        <p:sp>
          <p:nvSpPr>
            <p:cNvPr id="2105" name="Google Shape;2105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9" name="Google Shape;2109;p20"/>
          <p:cNvGrpSpPr/>
          <p:nvPr/>
        </p:nvGrpSpPr>
        <p:grpSpPr>
          <a:xfrm>
            <a:off x="162210" y="278369"/>
            <a:ext cx="551017" cy="217475"/>
            <a:chOff x="6204535" y="1008832"/>
            <a:chExt cx="551017" cy="217475"/>
          </a:xfrm>
        </p:grpSpPr>
        <p:sp>
          <p:nvSpPr>
            <p:cNvPr id="2110" name="Google Shape;2110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4" name="Google Shape;2114;p20"/>
          <p:cNvGrpSpPr/>
          <p:nvPr/>
        </p:nvGrpSpPr>
        <p:grpSpPr>
          <a:xfrm>
            <a:off x="8430835" y="4689632"/>
            <a:ext cx="551017" cy="217475"/>
            <a:chOff x="6204535" y="1008832"/>
            <a:chExt cx="551017" cy="217475"/>
          </a:xfrm>
        </p:grpSpPr>
        <p:sp>
          <p:nvSpPr>
            <p:cNvPr id="2115" name="Google Shape;2115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49" name="Google Shape;2249;p2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22"/>
          <p:cNvGrpSpPr/>
          <p:nvPr/>
        </p:nvGrpSpPr>
        <p:grpSpPr>
          <a:xfrm rot="10800000" flipH="1">
            <a:off x="-25" y="539501"/>
            <a:ext cx="713204" cy="4057299"/>
            <a:chOff x="-17" y="539499"/>
            <a:chExt cx="453231" cy="4057299"/>
          </a:xfrm>
        </p:grpSpPr>
        <p:sp>
          <p:nvSpPr>
            <p:cNvPr id="2342" name="Google Shape;2342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2"/>
          <p:cNvGrpSpPr/>
          <p:nvPr/>
        </p:nvGrpSpPr>
        <p:grpSpPr>
          <a:xfrm>
            <a:off x="-12" y="539500"/>
            <a:ext cx="499460" cy="4057299"/>
            <a:chOff x="-17" y="539499"/>
            <a:chExt cx="453231" cy="4057299"/>
          </a:xfrm>
        </p:grpSpPr>
        <p:sp>
          <p:nvSpPr>
            <p:cNvPr id="2373" name="Google Shape;2373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22"/>
          <p:cNvGrpSpPr/>
          <p:nvPr/>
        </p:nvGrpSpPr>
        <p:grpSpPr>
          <a:xfrm flipH="1">
            <a:off x="8430796" y="543100"/>
            <a:ext cx="713204" cy="4057299"/>
            <a:chOff x="-17" y="539499"/>
            <a:chExt cx="453231" cy="4057299"/>
          </a:xfrm>
        </p:grpSpPr>
        <p:sp>
          <p:nvSpPr>
            <p:cNvPr id="2404" name="Google Shape;2404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22"/>
          <p:cNvGrpSpPr/>
          <p:nvPr/>
        </p:nvGrpSpPr>
        <p:grpSpPr>
          <a:xfrm rot="10800000">
            <a:off x="8644526" y="543101"/>
            <a:ext cx="499460" cy="4057299"/>
            <a:chOff x="-17" y="539499"/>
            <a:chExt cx="453231" cy="4057299"/>
          </a:xfrm>
        </p:grpSpPr>
        <p:sp>
          <p:nvSpPr>
            <p:cNvPr id="2435" name="Google Shape;2435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2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67" name="Google Shape;2467;p2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23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60" name="Google Shape;2560;p23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23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69" name="Google Shape;2569;p23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376" name="Google Shape;376;p4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4"/>
          <p:cNvGrpSpPr/>
          <p:nvPr/>
        </p:nvGrpSpPr>
        <p:grpSpPr>
          <a:xfrm>
            <a:off x="229136" y="121993"/>
            <a:ext cx="398326" cy="493698"/>
            <a:chOff x="5433840" y="2050560"/>
            <a:chExt cx="388800" cy="1409760"/>
          </a:xfrm>
        </p:grpSpPr>
        <p:sp>
          <p:nvSpPr>
            <p:cNvPr id="469" name="Google Shape;469;p4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4"/>
          <p:cNvGrpSpPr/>
          <p:nvPr/>
        </p:nvGrpSpPr>
        <p:grpSpPr>
          <a:xfrm>
            <a:off x="8549592" y="4632154"/>
            <a:ext cx="398326" cy="422215"/>
            <a:chOff x="5882040" y="1693080"/>
            <a:chExt cx="388800" cy="1205640"/>
          </a:xfrm>
        </p:grpSpPr>
        <p:sp>
          <p:nvSpPr>
            <p:cNvPr id="473" name="Google Shape;473;p4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80" name="Google Shape;480;p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"/>
          <p:cNvSpPr txBox="1">
            <a:spLocks noGrp="1"/>
          </p:cNvSpPr>
          <p:nvPr>
            <p:ph type="subTitle" idx="1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4" name="Google Shape;574;p5"/>
          <p:cNvSpPr txBox="1">
            <a:spLocks noGrp="1"/>
          </p:cNvSpPr>
          <p:nvPr>
            <p:ph type="subTitle" idx="2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5" name="Google Shape;575;p5"/>
          <p:cNvSpPr txBox="1">
            <a:spLocks noGrp="1"/>
          </p:cNvSpPr>
          <p:nvPr>
            <p:ph type="subTitle" idx="3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576" name="Google Shape;576;p5"/>
          <p:cNvSpPr txBox="1">
            <a:spLocks noGrp="1"/>
          </p:cNvSpPr>
          <p:nvPr>
            <p:ph type="subTitle" idx="4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579" name="Google Shape;579;p6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6"/>
          <p:cNvGrpSpPr/>
          <p:nvPr/>
        </p:nvGrpSpPr>
        <p:grpSpPr>
          <a:xfrm>
            <a:off x="167252" y="4500432"/>
            <a:ext cx="397957" cy="577662"/>
            <a:chOff x="6031440" y="1249200"/>
            <a:chExt cx="388440" cy="1649520"/>
          </a:xfrm>
        </p:grpSpPr>
        <p:sp>
          <p:nvSpPr>
            <p:cNvPr id="672" name="Google Shape;672;p6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6"/>
          <p:cNvGrpSpPr/>
          <p:nvPr/>
        </p:nvGrpSpPr>
        <p:grpSpPr>
          <a:xfrm>
            <a:off x="8488800" y="227548"/>
            <a:ext cx="398326" cy="217474"/>
            <a:chOff x="6628680" y="910440"/>
            <a:chExt cx="388800" cy="621000"/>
          </a:xfrm>
        </p:grpSpPr>
        <p:sp>
          <p:nvSpPr>
            <p:cNvPr id="676" name="Google Shape;676;p6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"/>
          <p:cNvSpPr>
            <a:spLocks noGrp="1"/>
          </p:cNvSpPr>
          <p:nvPr>
            <p:ph type="pic" idx="2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83" name="Google Shape;683;p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776" name="Google Shape;776;p7"/>
            <p:cNvSpPr/>
            <p:nvPr/>
          </p:nvSpPr>
          <p:spPr>
            <a:xfrm>
              <a:off x="4089960" y="2835360"/>
              <a:ext cx="90360" cy="540000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388760" y="2589480"/>
              <a:ext cx="90000" cy="420480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39360" y="2835360"/>
              <a:ext cx="90360" cy="174600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780" name="Google Shape;780;p7"/>
            <p:cNvSpPr/>
            <p:nvPr/>
          </p:nvSpPr>
          <p:spPr>
            <a:xfrm>
              <a:off x="4538160" y="2589480"/>
              <a:ext cx="90000" cy="96516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"/>
          <p:cNvSpPr txBox="1">
            <a:spLocks noGrp="1"/>
          </p:cNvSpPr>
          <p:nvPr>
            <p:ph type="subTitle" idx="1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87" name="Google Shape;787;p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8"/>
          <p:cNvSpPr txBox="1">
            <a:spLocks noGrp="1"/>
          </p:cNvSpPr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82" name="Google Shape;882;p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11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981" name="Google Shape;981;p11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utfit ExtraBold"/>
              <a:buNone/>
              <a:defRPr sz="60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4" name="Google Shape;1074;p11"/>
          <p:cNvSpPr txBox="1">
            <a:spLocks noGrp="1"/>
          </p:cNvSpPr>
          <p:nvPr>
            <p:ph type="subTitle" idx="1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7"/>
          <p:cNvSpPr txBox="1">
            <a:spLocks noGrp="1"/>
          </p:cNvSpPr>
          <p:nvPr>
            <p:ph type="subTitle" idx="1"/>
          </p:nvPr>
        </p:nvSpPr>
        <p:spPr>
          <a:xfrm>
            <a:off x="785362" y="3382517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 Jan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27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Classification Model with 93% Accuracy</a:t>
            </a:r>
            <a:br>
              <a:rPr lang="en" sz="4000"/>
            </a:br>
            <a:r>
              <a:rPr lang="en" sz="4000"/>
              <a:t>– Telco Customer Churn Analysis (Celcom) </a:t>
            </a:r>
            <a:endParaRPr sz="400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1F85B6F3-0742-3EC6-CFD7-9EA63B5B1C85}"/>
              </a:ext>
            </a:extLst>
          </p:cNvPr>
          <p:cNvSpPr/>
          <p:nvPr/>
        </p:nvSpPr>
        <p:spPr>
          <a:xfrm>
            <a:off x="1159428" y="3864362"/>
            <a:ext cx="30513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Ahmad zaki bin ramli</a:t>
            </a:r>
            <a:endParaRPr lang="en-US" sz="16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E0D523E-A8E5-B0EA-D7AC-93C4A71F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2" y="3921482"/>
            <a:ext cx="282596" cy="282596"/>
          </a:xfrm>
          <a:prstGeom prst="rect">
            <a:avLst/>
          </a:prstGeom>
        </p:spPr>
      </p:pic>
      <p:pic>
        <p:nvPicPr>
          <p:cNvPr id="4106" name="Picture 10" descr="Tech Wire Asia">
            <a:extLst>
              <a:ext uri="{FF2B5EF4-FFF2-40B4-BE49-F238E27FC236}">
                <a16:creationId xmlns:a16="http://schemas.microsoft.com/office/drawing/2014/main" id="{01C2CDB5-02E6-FE2E-CA95-E27C84E90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821" y="2964123"/>
            <a:ext cx="2779751" cy="15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AF2A7D-37A9-4AB9-8233-067B742946EC}"/>
              </a:ext>
            </a:extLst>
          </p:cNvPr>
          <p:cNvGrpSpPr/>
          <p:nvPr/>
        </p:nvGrpSpPr>
        <p:grpSpPr>
          <a:xfrm>
            <a:off x="4882435" y="4586718"/>
            <a:ext cx="4528741" cy="529431"/>
            <a:chOff x="2282274" y="539504"/>
            <a:chExt cx="4528741" cy="529431"/>
          </a:xfrm>
        </p:grpSpPr>
        <p:sp>
          <p:nvSpPr>
            <p:cNvPr id="5" name="Google Shape;2795;p34">
              <a:extLst>
                <a:ext uri="{FF2B5EF4-FFF2-40B4-BE49-F238E27FC236}">
                  <a16:creationId xmlns:a16="http://schemas.microsoft.com/office/drawing/2014/main" id="{E94FD81C-76A0-22F1-FDA2-D69846097807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796;p34">
              <a:extLst>
                <a:ext uri="{FF2B5EF4-FFF2-40B4-BE49-F238E27FC236}">
                  <a16:creationId xmlns:a16="http://schemas.microsoft.com/office/drawing/2014/main" id="{9713C46B-D760-C785-4E23-2F2C3F5D5D1C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797;p34">
              <a:extLst>
                <a:ext uri="{FF2B5EF4-FFF2-40B4-BE49-F238E27FC236}">
                  <a16:creationId xmlns:a16="http://schemas.microsoft.com/office/drawing/2014/main" id="{E8E91FC1-4F9F-52CD-4627-179BDCEB4E50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98;p34">
              <a:extLst>
                <a:ext uri="{FF2B5EF4-FFF2-40B4-BE49-F238E27FC236}">
                  <a16:creationId xmlns:a16="http://schemas.microsoft.com/office/drawing/2014/main" id="{81DD7732-998E-6B16-5C23-3261DD7633A6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799;p34">
              <a:extLst>
                <a:ext uri="{FF2B5EF4-FFF2-40B4-BE49-F238E27FC236}">
                  <a16:creationId xmlns:a16="http://schemas.microsoft.com/office/drawing/2014/main" id="{5B1D0359-5FF2-9DFE-1D68-B84AC8421CED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800;p34">
              <a:extLst>
                <a:ext uri="{FF2B5EF4-FFF2-40B4-BE49-F238E27FC236}">
                  <a16:creationId xmlns:a16="http://schemas.microsoft.com/office/drawing/2014/main" id="{8E6DE874-C1D5-1BC4-8D05-C00539D1E594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801;p34">
              <a:extLst>
                <a:ext uri="{FF2B5EF4-FFF2-40B4-BE49-F238E27FC236}">
                  <a16:creationId xmlns:a16="http://schemas.microsoft.com/office/drawing/2014/main" id="{BE870178-40B4-7123-B888-E2CA47778EF3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02;p34">
              <a:extLst>
                <a:ext uri="{FF2B5EF4-FFF2-40B4-BE49-F238E27FC236}">
                  <a16:creationId xmlns:a16="http://schemas.microsoft.com/office/drawing/2014/main" id="{DA2B95D8-DDFE-D4F7-8332-42714F964CD1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803;p34">
              <a:extLst>
                <a:ext uri="{FF2B5EF4-FFF2-40B4-BE49-F238E27FC236}">
                  <a16:creationId xmlns:a16="http://schemas.microsoft.com/office/drawing/2014/main" id="{2094619C-50DA-D9E9-25DD-15EFAFD83BBA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804;p34">
              <a:extLst>
                <a:ext uri="{FF2B5EF4-FFF2-40B4-BE49-F238E27FC236}">
                  <a16:creationId xmlns:a16="http://schemas.microsoft.com/office/drawing/2014/main" id="{CAC24ACA-653B-2A3B-1A19-389E78E347C8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805;p34">
              <a:extLst>
                <a:ext uri="{FF2B5EF4-FFF2-40B4-BE49-F238E27FC236}">
                  <a16:creationId xmlns:a16="http://schemas.microsoft.com/office/drawing/2014/main" id="{81E6599A-B1E9-570D-8705-2EC10A97CA3F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806;p34">
              <a:extLst>
                <a:ext uri="{FF2B5EF4-FFF2-40B4-BE49-F238E27FC236}">
                  <a16:creationId xmlns:a16="http://schemas.microsoft.com/office/drawing/2014/main" id="{F5E2CE93-4E01-DBC3-0884-88DB77FAD33E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807;p34">
              <a:extLst>
                <a:ext uri="{FF2B5EF4-FFF2-40B4-BE49-F238E27FC236}">
                  <a16:creationId xmlns:a16="http://schemas.microsoft.com/office/drawing/2014/main" id="{6D3C8226-6AE1-A4DB-E0D6-C57BE930B3D6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808;p34">
              <a:extLst>
                <a:ext uri="{FF2B5EF4-FFF2-40B4-BE49-F238E27FC236}">
                  <a16:creationId xmlns:a16="http://schemas.microsoft.com/office/drawing/2014/main" id="{7F51A856-DF7F-25D7-F8BA-4F8CE4F17483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809;p34">
              <a:extLst>
                <a:ext uri="{FF2B5EF4-FFF2-40B4-BE49-F238E27FC236}">
                  <a16:creationId xmlns:a16="http://schemas.microsoft.com/office/drawing/2014/main" id="{083D7588-B563-72F8-0170-AF368ACBC8A1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810;p34">
              <a:extLst>
                <a:ext uri="{FF2B5EF4-FFF2-40B4-BE49-F238E27FC236}">
                  <a16:creationId xmlns:a16="http://schemas.microsoft.com/office/drawing/2014/main" id="{BEC46DF3-1C76-C911-89C9-E9D02C828294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11;p34">
              <a:extLst>
                <a:ext uri="{FF2B5EF4-FFF2-40B4-BE49-F238E27FC236}">
                  <a16:creationId xmlns:a16="http://schemas.microsoft.com/office/drawing/2014/main" id="{AAB72464-F704-713C-9CC3-1FC2A9D4870D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12;p34">
              <a:extLst>
                <a:ext uri="{FF2B5EF4-FFF2-40B4-BE49-F238E27FC236}">
                  <a16:creationId xmlns:a16="http://schemas.microsoft.com/office/drawing/2014/main" id="{EE5B6577-F0FB-CF0C-AB7C-2C037DF7E0B3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813;p34">
              <a:extLst>
                <a:ext uri="{FF2B5EF4-FFF2-40B4-BE49-F238E27FC236}">
                  <a16:creationId xmlns:a16="http://schemas.microsoft.com/office/drawing/2014/main" id="{216D2C57-82AA-CAA2-EF66-25119CFE9E65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14;p34">
              <a:extLst>
                <a:ext uri="{FF2B5EF4-FFF2-40B4-BE49-F238E27FC236}">
                  <a16:creationId xmlns:a16="http://schemas.microsoft.com/office/drawing/2014/main" id="{3211DDC2-D481-D5FA-2EBD-B7244209EDBC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815;p34">
              <a:extLst>
                <a:ext uri="{FF2B5EF4-FFF2-40B4-BE49-F238E27FC236}">
                  <a16:creationId xmlns:a16="http://schemas.microsoft.com/office/drawing/2014/main" id="{DABAA902-0509-C7BA-96B3-782DB5702880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816;p34">
              <a:extLst>
                <a:ext uri="{FF2B5EF4-FFF2-40B4-BE49-F238E27FC236}">
                  <a16:creationId xmlns:a16="http://schemas.microsoft.com/office/drawing/2014/main" id="{3103134F-17D5-C73A-FED3-A3A6D2AA168D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17;p34">
              <a:extLst>
                <a:ext uri="{FF2B5EF4-FFF2-40B4-BE49-F238E27FC236}">
                  <a16:creationId xmlns:a16="http://schemas.microsoft.com/office/drawing/2014/main" id="{5258940E-AC90-2519-B0EE-BB934D4243FD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18;p34">
              <a:extLst>
                <a:ext uri="{FF2B5EF4-FFF2-40B4-BE49-F238E27FC236}">
                  <a16:creationId xmlns:a16="http://schemas.microsoft.com/office/drawing/2014/main" id="{91F9E8FE-3B36-85A3-7A2F-14C597D495F6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819;p34">
              <a:extLst>
                <a:ext uri="{FF2B5EF4-FFF2-40B4-BE49-F238E27FC236}">
                  <a16:creationId xmlns:a16="http://schemas.microsoft.com/office/drawing/2014/main" id="{EC4F2181-1E1E-A5DF-833B-E5F45510A1B9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820;p34">
              <a:extLst>
                <a:ext uri="{FF2B5EF4-FFF2-40B4-BE49-F238E27FC236}">
                  <a16:creationId xmlns:a16="http://schemas.microsoft.com/office/drawing/2014/main" id="{28E174D8-324F-F84E-DD55-670F67D540E7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821;p34">
              <a:extLst>
                <a:ext uri="{FF2B5EF4-FFF2-40B4-BE49-F238E27FC236}">
                  <a16:creationId xmlns:a16="http://schemas.microsoft.com/office/drawing/2014/main" id="{9C6E0E77-9177-E120-237A-4AB8C327A13B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822;p34">
              <a:extLst>
                <a:ext uri="{FF2B5EF4-FFF2-40B4-BE49-F238E27FC236}">
                  <a16:creationId xmlns:a16="http://schemas.microsoft.com/office/drawing/2014/main" id="{518A0380-C0F0-248B-7E8C-F53AD83D9B80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823;p34">
              <a:extLst>
                <a:ext uri="{FF2B5EF4-FFF2-40B4-BE49-F238E27FC236}">
                  <a16:creationId xmlns:a16="http://schemas.microsoft.com/office/drawing/2014/main" id="{45D06E82-659F-14F2-6FD8-79D6430C2260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824;p34">
              <a:extLst>
                <a:ext uri="{FF2B5EF4-FFF2-40B4-BE49-F238E27FC236}">
                  <a16:creationId xmlns:a16="http://schemas.microsoft.com/office/drawing/2014/main" id="{41BD1F1E-0AE3-785B-90DA-8B418A7D5813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826;p34">
              <a:extLst>
                <a:ext uri="{FF2B5EF4-FFF2-40B4-BE49-F238E27FC236}">
                  <a16:creationId xmlns:a16="http://schemas.microsoft.com/office/drawing/2014/main" id="{655B2D9D-39BB-B68B-9A76-93CAF459A9F1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27;p34">
              <a:extLst>
                <a:ext uri="{FF2B5EF4-FFF2-40B4-BE49-F238E27FC236}">
                  <a16:creationId xmlns:a16="http://schemas.microsoft.com/office/drawing/2014/main" id="{0D643AD8-185D-751D-C8CF-31F76DA577D9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828;p34">
              <a:extLst>
                <a:ext uri="{FF2B5EF4-FFF2-40B4-BE49-F238E27FC236}">
                  <a16:creationId xmlns:a16="http://schemas.microsoft.com/office/drawing/2014/main" id="{77C417BE-2F35-5664-0D0D-F9CEB31EE8CB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829;p34">
              <a:extLst>
                <a:ext uri="{FF2B5EF4-FFF2-40B4-BE49-F238E27FC236}">
                  <a16:creationId xmlns:a16="http://schemas.microsoft.com/office/drawing/2014/main" id="{0D08F8E5-8F40-C105-81CA-E5F508355B18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830;p34">
              <a:extLst>
                <a:ext uri="{FF2B5EF4-FFF2-40B4-BE49-F238E27FC236}">
                  <a16:creationId xmlns:a16="http://schemas.microsoft.com/office/drawing/2014/main" id="{8DBBD9C8-FA28-E1D6-5694-965D1D9A037B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831;p34">
              <a:extLst>
                <a:ext uri="{FF2B5EF4-FFF2-40B4-BE49-F238E27FC236}">
                  <a16:creationId xmlns:a16="http://schemas.microsoft.com/office/drawing/2014/main" id="{A686093E-37A7-6B3C-8A06-ADA1D484C746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832;p34">
              <a:extLst>
                <a:ext uri="{FF2B5EF4-FFF2-40B4-BE49-F238E27FC236}">
                  <a16:creationId xmlns:a16="http://schemas.microsoft.com/office/drawing/2014/main" id="{8F8A4835-3068-162D-1E93-9DAB4C743593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833;p34">
              <a:extLst>
                <a:ext uri="{FF2B5EF4-FFF2-40B4-BE49-F238E27FC236}">
                  <a16:creationId xmlns:a16="http://schemas.microsoft.com/office/drawing/2014/main" id="{3862E386-085D-3332-92D9-948543F3BD4F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834;p34">
              <a:extLst>
                <a:ext uri="{FF2B5EF4-FFF2-40B4-BE49-F238E27FC236}">
                  <a16:creationId xmlns:a16="http://schemas.microsoft.com/office/drawing/2014/main" id="{59331082-8A73-165E-C937-D015743C57E2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835;p34">
              <a:extLst>
                <a:ext uri="{FF2B5EF4-FFF2-40B4-BE49-F238E27FC236}">
                  <a16:creationId xmlns:a16="http://schemas.microsoft.com/office/drawing/2014/main" id="{63B1F4BB-A44A-E590-5951-95F85CD0C2A1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836;p34">
              <a:extLst>
                <a:ext uri="{FF2B5EF4-FFF2-40B4-BE49-F238E27FC236}">
                  <a16:creationId xmlns:a16="http://schemas.microsoft.com/office/drawing/2014/main" id="{9F453739-DBF4-D525-4D98-F8D4B9C99A49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837;p34">
              <a:extLst>
                <a:ext uri="{FF2B5EF4-FFF2-40B4-BE49-F238E27FC236}">
                  <a16:creationId xmlns:a16="http://schemas.microsoft.com/office/drawing/2014/main" id="{D2B0CED9-C773-C7A6-1FA3-702EFCBC75E2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838;p34">
              <a:extLst>
                <a:ext uri="{FF2B5EF4-FFF2-40B4-BE49-F238E27FC236}">
                  <a16:creationId xmlns:a16="http://schemas.microsoft.com/office/drawing/2014/main" id="{30C00BD0-5E5D-BD82-404C-C5235539AC62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839;p34">
              <a:extLst>
                <a:ext uri="{FF2B5EF4-FFF2-40B4-BE49-F238E27FC236}">
                  <a16:creationId xmlns:a16="http://schemas.microsoft.com/office/drawing/2014/main" id="{CE80CDAE-D2A5-D665-B861-30485026C020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840;p34">
              <a:extLst>
                <a:ext uri="{FF2B5EF4-FFF2-40B4-BE49-F238E27FC236}">
                  <a16:creationId xmlns:a16="http://schemas.microsoft.com/office/drawing/2014/main" id="{74EC0184-2ECA-C2E1-E361-76EA09CF4ECB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841;p34">
              <a:extLst>
                <a:ext uri="{FF2B5EF4-FFF2-40B4-BE49-F238E27FC236}">
                  <a16:creationId xmlns:a16="http://schemas.microsoft.com/office/drawing/2014/main" id="{8FB2A9AC-1EA9-D889-D329-87C3A043D15C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842;p34">
              <a:extLst>
                <a:ext uri="{FF2B5EF4-FFF2-40B4-BE49-F238E27FC236}">
                  <a16:creationId xmlns:a16="http://schemas.microsoft.com/office/drawing/2014/main" id="{D59C8978-AB76-16C4-D59D-739CE0318184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843;p34">
              <a:extLst>
                <a:ext uri="{FF2B5EF4-FFF2-40B4-BE49-F238E27FC236}">
                  <a16:creationId xmlns:a16="http://schemas.microsoft.com/office/drawing/2014/main" id="{3AE947F8-D3C4-6279-5A69-CCF8139129A4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844;p34">
              <a:extLst>
                <a:ext uri="{FF2B5EF4-FFF2-40B4-BE49-F238E27FC236}">
                  <a16:creationId xmlns:a16="http://schemas.microsoft.com/office/drawing/2014/main" id="{8C5A6FE9-8B19-E743-B823-FBEED075879B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845;p34">
              <a:extLst>
                <a:ext uri="{FF2B5EF4-FFF2-40B4-BE49-F238E27FC236}">
                  <a16:creationId xmlns:a16="http://schemas.microsoft.com/office/drawing/2014/main" id="{6422687F-0FDE-FABC-C300-9C7D284E614A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846;p34">
              <a:extLst>
                <a:ext uri="{FF2B5EF4-FFF2-40B4-BE49-F238E27FC236}">
                  <a16:creationId xmlns:a16="http://schemas.microsoft.com/office/drawing/2014/main" id="{1C81E67B-1532-BF84-CE1A-54243B6AB591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7;p34">
              <a:extLst>
                <a:ext uri="{FF2B5EF4-FFF2-40B4-BE49-F238E27FC236}">
                  <a16:creationId xmlns:a16="http://schemas.microsoft.com/office/drawing/2014/main" id="{4CDC10AB-6E6D-93D2-E372-461313230669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48;p34">
              <a:extLst>
                <a:ext uri="{FF2B5EF4-FFF2-40B4-BE49-F238E27FC236}">
                  <a16:creationId xmlns:a16="http://schemas.microsoft.com/office/drawing/2014/main" id="{40EEAD1D-E297-17E0-F483-200CB515E6C5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849;p34">
              <a:extLst>
                <a:ext uri="{FF2B5EF4-FFF2-40B4-BE49-F238E27FC236}">
                  <a16:creationId xmlns:a16="http://schemas.microsoft.com/office/drawing/2014/main" id="{3C1DF2BC-1B7D-48D1-46DB-A48A3139883E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850;p34">
              <a:extLst>
                <a:ext uri="{FF2B5EF4-FFF2-40B4-BE49-F238E27FC236}">
                  <a16:creationId xmlns:a16="http://schemas.microsoft.com/office/drawing/2014/main" id="{B26B4BFD-1425-A68F-1DA0-896616E14802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851;p34">
              <a:extLst>
                <a:ext uri="{FF2B5EF4-FFF2-40B4-BE49-F238E27FC236}">
                  <a16:creationId xmlns:a16="http://schemas.microsoft.com/office/drawing/2014/main" id="{7EA56A9F-C139-39C7-CCBD-8B52D69400AA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852;p34">
              <a:extLst>
                <a:ext uri="{FF2B5EF4-FFF2-40B4-BE49-F238E27FC236}">
                  <a16:creationId xmlns:a16="http://schemas.microsoft.com/office/drawing/2014/main" id="{D240C0FB-CADA-2EC8-0B93-00FCC73B0D9C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853;p34">
              <a:extLst>
                <a:ext uri="{FF2B5EF4-FFF2-40B4-BE49-F238E27FC236}">
                  <a16:creationId xmlns:a16="http://schemas.microsoft.com/office/drawing/2014/main" id="{220125A9-2FB6-EE4C-F1AC-941F0AEEAF12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854;p34">
              <a:extLst>
                <a:ext uri="{FF2B5EF4-FFF2-40B4-BE49-F238E27FC236}">
                  <a16:creationId xmlns:a16="http://schemas.microsoft.com/office/drawing/2014/main" id="{AA2F1EFC-E82C-D509-4932-3F39CAC94ECB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855;p34">
              <a:extLst>
                <a:ext uri="{FF2B5EF4-FFF2-40B4-BE49-F238E27FC236}">
                  <a16:creationId xmlns:a16="http://schemas.microsoft.com/office/drawing/2014/main" id="{9232E6C8-34DA-D4D3-1EF7-23EDBC211155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0B3F63-03CC-2FDC-D7DE-DDC192BDF273}"/>
              </a:ext>
            </a:extLst>
          </p:cNvPr>
          <p:cNvGrpSpPr/>
          <p:nvPr/>
        </p:nvGrpSpPr>
        <p:grpSpPr>
          <a:xfrm>
            <a:off x="314268" y="4526800"/>
            <a:ext cx="4528741" cy="529431"/>
            <a:chOff x="2282274" y="539504"/>
            <a:chExt cx="4528741" cy="529431"/>
          </a:xfrm>
        </p:grpSpPr>
        <p:sp>
          <p:nvSpPr>
            <p:cNvPr id="66" name="Google Shape;2795;p34">
              <a:extLst>
                <a:ext uri="{FF2B5EF4-FFF2-40B4-BE49-F238E27FC236}">
                  <a16:creationId xmlns:a16="http://schemas.microsoft.com/office/drawing/2014/main" id="{0FAE5D96-5A6B-2097-AB65-6C052386B68F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96;p34">
              <a:extLst>
                <a:ext uri="{FF2B5EF4-FFF2-40B4-BE49-F238E27FC236}">
                  <a16:creationId xmlns:a16="http://schemas.microsoft.com/office/drawing/2014/main" id="{EDC41EF0-D856-705A-C705-B6F461433465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97;p34">
              <a:extLst>
                <a:ext uri="{FF2B5EF4-FFF2-40B4-BE49-F238E27FC236}">
                  <a16:creationId xmlns:a16="http://schemas.microsoft.com/office/drawing/2014/main" id="{A4B8CCA4-A23C-BC78-1F4E-346E62A9F911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98;p34">
              <a:extLst>
                <a:ext uri="{FF2B5EF4-FFF2-40B4-BE49-F238E27FC236}">
                  <a16:creationId xmlns:a16="http://schemas.microsoft.com/office/drawing/2014/main" id="{EE7EDAA2-E5B6-7898-43EB-6DAA0DACA6ED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99;p34">
              <a:extLst>
                <a:ext uri="{FF2B5EF4-FFF2-40B4-BE49-F238E27FC236}">
                  <a16:creationId xmlns:a16="http://schemas.microsoft.com/office/drawing/2014/main" id="{6173446A-7377-7C32-C4E5-5B3617440109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800;p34">
              <a:extLst>
                <a:ext uri="{FF2B5EF4-FFF2-40B4-BE49-F238E27FC236}">
                  <a16:creationId xmlns:a16="http://schemas.microsoft.com/office/drawing/2014/main" id="{4EB7C575-CFC0-8538-6DF5-DEB87379DE37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801;p34">
              <a:extLst>
                <a:ext uri="{FF2B5EF4-FFF2-40B4-BE49-F238E27FC236}">
                  <a16:creationId xmlns:a16="http://schemas.microsoft.com/office/drawing/2014/main" id="{C57FED93-A8B9-4C35-9CCD-55A7A817670D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802;p34">
              <a:extLst>
                <a:ext uri="{FF2B5EF4-FFF2-40B4-BE49-F238E27FC236}">
                  <a16:creationId xmlns:a16="http://schemas.microsoft.com/office/drawing/2014/main" id="{75B3C3D0-C6A7-FE90-8C27-0016A26DA72E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803;p34">
              <a:extLst>
                <a:ext uri="{FF2B5EF4-FFF2-40B4-BE49-F238E27FC236}">
                  <a16:creationId xmlns:a16="http://schemas.microsoft.com/office/drawing/2014/main" id="{14928A07-541B-879B-7480-8742B0EC44BF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804;p34">
              <a:extLst>
                <a:ext uri="{FF2B5EF4-FFF2-40B4-BE49-F238E27FC236}">
                  <a16:creationId xmlns:a16="http://schemas.microsoft.com/office/drawing/2014/main" id="{58934B3C-7EEB-DBB6-EA5F-D78C5FA45B1A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805;p34">
              <a:extLst>
                <a:ext uri="{FF2B5EF4-FFF2-40B4-BE49-F238E27FC236}">
                  <a16:creationId xmlns:a16="http://schemas.microsoft.com/office/drawing/2014/main" id="{E6507C66-1082-BB3B-86D5-6EBF06F7C3AD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806;p34">
              <a:extLst>
                <a:ext uri="{FF2B5EF4-FFF2-40B4-BE49-F238E27FC236}">
                  <a16:creationId xmlns:a16="http://schemas.microsoft.com/office/drawing/2014/main" id="{03FC0EF4-CEA2-3483-9529-5A4918EBF814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807;p34">
              <a:extLst>
                <a:ext uri="{FF2B5EF4-FFF2-40B4-BE49-F238E27FC236}">
                  <a16:creationId xmlns:a16="http://schemas.microsoft.com/office/drawing/2014/main" id="{EE83E6B3-0741-6032-C557-8FFD41C3F13A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808;p34">
              <a:extLst>
                <a:ext uri="{FF2B5EF4-FFF2-40B4-BE49-F238E27FC236}">
                  <a16:creationId xmlns:a16="http://schemas.microsoft.com/office/drawing/2014/main" id="{BC548EB4-BB80-2083-5588-4B8860507425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809;p34">
              <a:extLst>
                <a:ext uri="{FF2B5EF4-FFF2-40B4-BE49-F238E27FC236}">
                  <a16:creationId xmlns:a16="http://schemas.microsoft.com/office/drawing/2014/main" id="{6717EE60-AAD8-66B5-0297-F519F9AC49C4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810;p34">
              <a:extLst>
                <a:ext uri="{FF2B5EF4-FFF2-40B4-BE49-F238E27FC236}">
                  <a16:creationId xmlns:a16="http://schemas.microsoft.com/office/drawing/2014/main" id="{98E220B5-232F-BD2D-F1B9-580F215D628A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811;p34">
              <a:extLst>
                <a:ext uri="{FF2B5EF4-FFF2-40B4-BE49-F238E27FC236}">
                  <a16:creationId xmlns:a16="http://schemas.microsoft.com/office/drawing/2014/main" id="{58B732FB-8816-3FD3-B68C-2DEBE10A5FE8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812;p34">
              <a:extLst>
                <a:ext uri="{FF2B5EF4-FFF2-40B4-BE49-F238E27FC236}">
                  <a16:creationId xmlns:a16="http://schemas.microsoft.com/office/drawing/2014/main" id="{E60C7863-A9AA-2A04-0B3F-2C0D05B6C99E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813;p34">
              <a:extLst>
                <a:ext uri="{FF2B5EF4-FFF2-40B4-BE49-F238E27FC236}">
                  <a16:creationId xmlns:a16="http://schemas.microsoft.com/office/drawing/2014/main" id="{50E53604-5B9B-DDE1-4979-FB6C70B41C3E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814;p34">
              <a:extLst>
                <a:ext uri="{FF2B5EF4-FFF2-40B4-BE49-F238E27FC236}">
                  <a16:creationId xmlns:a16="http://schemas.microsoft.com/office/drawing/2014/main" id="{32949251-5B74-1B83-D6DC-D0F822524378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815;p34">
              <a:extLst>
                <a:ext uri="{FF2B5EF4-FFF2-40B4-BE49-F238E27FC236}">
                  <a16:creationId xmlns:a16="http://schemas.microsoft.com/office/drawing/2014/main" id="{59BFB0FE-7A08-B0D6-F7C5-E03665922272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816;p34">
              <a:extLst>
                <a:ext uri="{FF2B5EF4-FFF2-40B4-BE49-F238E27FC236}">
                  <a16:creationId xmlns:a16="http://schemas.microsoft.com/office/drawing/2014/main" id="{0B96E348-7BBA-2790-DC7D-3603D3A2B37B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817;p34">
              <a:extLst>
                <a:ext uri="{FF2B5EF4-FFF2-40B4-BE49-F238E27FC236}">
                  <a16:creationId xmlns:a16="http://schemas.microsoft.com/office/drawing/2014/main" id="{081EBD91-1118-B3F4-B6E3-9F362FF4E581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818;p34">
              <a:extLst>
                <a:ext uri="{FF2B5EF4-FFF2-40B4-BE49-F238E27FC236}">
                  <a16:creationId xmlns:a16="http://schemas.microsoft.com/office/drawing/2014/main" id="{BA62C021-804E-7FDD-6306-17393EFB30DF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819;p34">
              <a:extLst>
                <a:ext uri="{FF2B5EF4-FFF2-40B4-BE49-F238E27FC236}">
                  <a16:creationId xmlns:a16="http://schemas.microsoft.com/office/drawing/2014/main" id="{08E020F3-C071-FC07-7FB0-4E9F2AC338F1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820;p34">
              <a:extLst>
                <a:ext uri="{FF2B5EF4-FFF2-40B4-BE49-F238E27FC236}">
                  <a16:creationId xmlns:a16="http://schemas.microsoft.com/office/drawing/2014/main" id="{6D302C2E-BB68-CC5F-1FEA-CC3299838BDD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821;p34">
              <a:extLst>
                <a:ext uri="{FF2B5EF4-FFF2-40B4-BE49-F238E27FC236}">
                  <a16:creationId xmlns:a16="http://schemas.microsoft.com/office/drawing/2014/main" id="{9D5647F8-C1D0-2CD8-3474-5ECAA795A66E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822;p34">
              <a:extLst>
                <a:ext uri="{FF2B5EF4-FFF2-40B4-BE49-F238E27FC236}">
                  <a16:creationId xmlns:a16="http://schemas.microsoft.com/office/drawing/2014/main" id="{4CC047F0-5473-8FD4-F19B-31A5AE66067B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823;p34">
              <a:extLst>
                <a:ext uri="{FF2B5EF4-FFF2-40B4-BE49-F238E27FC236}">
                  <a16:creationId xmlns:a16="http://schemas.microsoft.com/office/drawing/2014/main" id="{49FE4081-C627-6104-DB67-621380728D24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824;p34">
              <a:extLst>
                <a:ext uri="{FF2B5EF4-FFF2-40B4-BE49-F238E27FC236}">
                  <a16:creationId xmlns:a16="http://schemas.microsoft.com/office/drawing/2014/main" id="{FF943813-8AA0-8FB9-3655-6B2DDABB1FE6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826;p34">
              <a:extLst>
                <a:ext uri="{FF2B5EF4-FFF2-40B4-BE49-F238E27FC236}">
                  <a16:creationId xmlns:a16="http://schemas.microsoft.com/office/drawing/2014/main" id="{DAA933A0-C25D-C953-CEB3-46D32C92D6B0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827;p34">
              <a:extLst>
                <a:ext uri="{FF2B5EF4-FFF2-40B4-BE49-F238E27FC236}">
                  <a16:creationId xmlns:a16="http://schemas.microsoft.com/office/drawing/2014/main" id="{463D6F56-61BA-BA24-B348-FAF5A4BCEB3C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828;p34">
              <a:extLst>
                <a:ext uri="{FF2B5EF4-FFF2-40B4-BE49-F238E27FC236}">
                  <a16:creationId xmlns:a16="http://schemas.microsoft.com/office/drawing/2014/main" id="{E771368D-24EF-580B-FF73-B6CCC7E2FDE2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829;p34">
              <a:extLst>
                <a:ext uri="{FF2B5EF4-FFF2-40B4-BE49-F238E27FC236}">
                  <a16:creationId xmlns:a16="http://schemas.microsoft.com/office/drawing/2014/main" id="{E472B009-567E-5C90-2239-7AB4B7CCBF60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830;p34">
              <a:extLst>
                <a:ext uri="{FF2B5EF4-FFF2-40B4-BE49-F238E27FC236}">
                  <a16:creationId xmlns:a16="http://schemas.microsoft.com/office/drawing/2014/main" id="{7DDEBE21-E61F-63DB-19DC-D2F1D9CEFFB6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831;p34">
              <a:extLst>
                <a:ext uri="{FF2B5EF4-FFF2-40B4-BE49-F238E27FC236}">
                  <a16:creationId xmlns:a16="http://schemas.microsoft.com/office/drawing/2014/main" id="{7477352C-A089-6ADA-7097-D36479212F43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832;p34">
              <a:extLst>
                <a:ext uri="{FF2B5EF4-FFF2-40B4-BE49-F238E27FC236}">
                  <a16:creationId xmlns:a16="http://schemas.microsoft.com/office/drawing/2014/main" id="{00ED6EAE-723C-A72D-5870-1ECB9844EA12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833;p34">
              <a:extLst>
                <a:ext uri="{FF2B5EF4-FFF2-40B4-BE49-F238E27FC236}">
                  <a16:creationId xmlns:a16="http://schemas.microsoft.com/office/drawing/2014/main" id="{9A02F408-F22A-42D9-B8B6-B89018457286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834;p34">
              <a:extLst>
                <a:ext uri="{FF2B5EF4-FFF2-40B4-BE49-F238E27FC236}">
                  <a16:creationId xmlns:a16="http://schemas.microsoft.com/office/drawing/2014/main" id="{BBEB88F1-3696-3652-0251-8B8D4C339944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835;p34">
              <a:extLst>
                <a:ext uri="{FF2B5EF4-FFF2-40B4-BE49-F238E27FC236}">
                  <a16:creationId xmlns:a16="http://schemas.microsoft.com/office/drawing/2014/main" id="{D5633B88-D91E-4CFB-92F1-476BA381185C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836;p34">
              <a:extLst>
                <a:ext uri="{FF2B5EF4-FFF2-40B4-BE49-F238E27FC236}">
                  <a16:creationId xmlns:a16="http://schemas.microsoft.com/office/drawing/2014/main" id="{24331C8E-1328-2A8D-01B4-C5C9400FDCD8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837;p34">
              <a:extLst>
                <a:ext uri="{FF2B5EF4-FFF2-40B4-BE49-F238E27FC236}">
                  <a16:creationId xmlns:a16="http://schemas.microsoft.com/office/drawing/2014/main" id="{6DE4BA7B-1C81-4422-B756-85277E3896CF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838;p34">
              <a:extLst>
                <a:ext uri="{FF2B5EF4-FFF2-40B4-BE49-F238E27FC236}">
                  <a16:creationId xmlns:a16="http://schemas.microsoft.com/office/drawing/2014/main" id="{22E1EA75-12BE-0363-C6D6-0DEF8017EC49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839;p34">
              <a:extLst>
                <a:ext uri="{FF2B5EF4-FFF2-40B4-BE49-F238E27FC236}">
                  <a16:creationId xmlns:a16="http://schemas.microsoft.com/office/drawing/2014/main" id="{9DAB04C6-C154-44EF-C2EC-C43CFB88290F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840;p34">
              <a:extLst>
                <a:ext uri="{FF2B5EF4-FFF2-40B4-BE49-F238E27FC236}">
                  <a16:creationId xmlns:a16="http://schemas.microsoft.com/office/drawing/2014/main" id="{0C731952-BDA1-08BF-B257-CA63705F7DCE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841;p34">
              <a:extLst>
                <a:ext uri="{FF2B5EF4-FFF2-40B4-BE49-F238E27FC236}">
                  <a16:creationId xmlns:a16="http://schemas.microsoft.com/office/drawing/2014/main" id="{5F92EE0F-D40D-8604-7E73-6F6B66CDC936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842;p34">
              <a:extLst>
                <a:ext uri="{FF2B5EF4-FFF2-40B4-BE49-F238E27FC236}">
                  <a16:creationId xmlns:a16="http://schemas.microsoft.com/office/drawing/2014/main" id="{B25127A2-B257-8EE1-AA94-BD6A05F10A4C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843;p34">
              <a:extLst>
                <a:ext uri="{FF2B5EF4-FFF2-40B4-BE49-F238E27FC236}">
                  <a16:creationId xmlns:a16="http://schemas.microsoft.com/office/drawing/2014/main" id="{0F332939-75F4-B63C-ECBC-FCF68675CFE8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844;p34">
              <a:extLst>
                <a:ext uri="{FF2B5EF4-FFF2-40B4-BE49-F238E27FC236}">
                  <a16:creationId xmlns:a16="http://schemas.microsoft.com/office/drawing/2014/main" id="{A0F60A3E-349E-161A-D2B5-0D2BBF98A5B3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845;p34">
              <a:extLst>
                <a:ext uri="{FF2B5EF4-FFF2-40B4-BE49-F238E27FC236}">
                  <a16:creationId xmlns:a16="http://schemas.microsoft.com/office/drawing/2014/main" id="{88E6CD36-04D9-BB36-5F22-3C5EE3E43DC1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846;p34">
              <a:extLst>
                <a:ext uri="{FF2B5EF4-FFF2-40B4-BE49-F238E27FC236}">
                  <a16:creationId xmlns:a16="http://schemas.microsoft.com/office/drawing/2014/main" id="{A57B90BC-E79C-4DDC-9881-8EBBA4437532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847;p34">
              <a:extLst>
                <a:ext uri="{FF2B5EF4-FFF2-40B4-BE49-F238E27FC236}">
                  <a16:creationId xmlns:a16="http://schemas.microsoft.com/office/drawing/2014/main" id="{37C8C47F-0BC5-9AD0-D6A6-D1EC44308BE5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848;p34">
              <a:extLst>
                <a:ext uri="{FF2B5EF4-FFF2-40B4-BE49-F238E27FC236}">
                  <a16:creationId xmlns:a16="http://schemas.microsoft.com/office/drawing/2014/main" id="{40712CD2-BAB3-8F93-FCE2-3BDA68AF8008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849;p34">
              <a:extLst>
                <a:ext uri="{FF2B5EF4-FFF2-40B4-BE49-F238E27FC236}">
                  <a16:creationId xmlns:a16="http://schemas.microsoft.com/office/drawing/2014/main" id="{AE7D2E05-9C36-2263-CEF3-FC76302D0922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850;p34">
              <a:extLst>
                <a:ext uri="{FF2B5EF4-FFF2-40B4-BE49-F238E27FC236}">
                  <a16:creationId xmlns:a16="http://schemas.microsoft.com/office/drawing/2014/main" id="{D1814986-8794-F3C8-B1A8-B200EE6FEA0E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851;p34">
              <a:extLst>
                <a:ext uri="{FF2B5EF4-FFF2-40B4-BE49-F238E27FC236}">
                  <a16:creationId xmlns:a16="http://schemas.microsoft.com/office/drawing/2014/main" id="{6564D292-99F9-1110-7FFA-F0DD7818ACF0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852;p34">
              <a:extLst>
                <a:ext uri="{FF2B5EF4-FFF2-40B4-BE49-F238E27FC236}">
                  <a16:creationId xmlns:a16="http://schemas.microsoft.com/office/drawing/2014/main" id="{EFE31197-CCC6-BA71-AC52-4ED69130FC26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53;p34">
              <a:extLst>
                <a:ext uri="{FF2B5EF4-FFF2-40B4-BE49-F238E27FC236}">
                  <a16:creationId xmlns:a16="http://schemas.microsoft.com/office/drawing/2014/main" id="{FBC9DEDC-24A8-6DB4-3068-D8149144C95A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854;p34">
              <a:extLst>
                <a:ext uri="{FF2B5EF4-FFF2-40B4-BE49-F238E27FC236}">
                  <a16:creationId xmlns:a16="http://schemas.microsoft.com/office/drawing/2014/main" id="{21E32CBC-7866-FEFD-DFB3-A40424BC941E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855;p34">
              <a:extLst>
                <a:ext uri="{FF2B5EF4-FFF2-40B4-BE49-F238E27FC236}">
                  <a16:creationId xmlns:a16="http://schemas.microsoft.com/office/drawing/2014/main" id="{7D3EEDC8-D31F-6B20-FDDA-DBF6A542F66E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EB3A2A1-4D14-FADD-F096-066485B6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1" y="923359"/>
            <a:ext cx="2828659" cy="3296782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C16D80D-8EF3-7313-6B3E-3708E0D7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8" y="923359"/>
            <a:ext cx="2685524" cy="3296782"/>
          </a:xfrm>
          <a:prstGeom prst="rect">
            <a:avLst/>
          </a:prstGeom>
        </p:spPr>
      </p:pic>
      <p:sp>
        <p:nvSpPr>
          <p:cNvPr id="134" name="Google Shape;2606;p29">
            <a:extLst>
              <a:ext uri="{FF2B5EF4-FFF2-40B4-BE49-F238E27FC236}">
                <a16:creationId xmlns:a16="http://schemas.microsoft.com/office/drawing/2014/main" id="{EC387F28-4B6B-CB69-84F5-3146BE4C402C}"/>
              </a:ext>
            </a:extLst>
          </p:cNvPr>
          <p:cNvSpPr txBox="1">
            <a:spLocks/>
          </p:cNvSpPr>
          <p:nvPr/>
        </p:nvSpPr>
        <p:spPr>
          <a:xfrm>
            <a:off x="7358150" y="1503882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looks suspicious for the first inspection.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= 0 meaning they are a new customer and its really make sense and this is not the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Tenure &amp; MonthlyCharges look ok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F4A27FC-3802-8738-77BF-6BF2A6655EF2}"/>
              </a:ext>
            </a:extLst>
          </p:cNvPr>
          <p:cNvSpPr/>
          <p:nvPr/>
        </p:nvSpPr>
        <p:spPr>
          <a:xfrm>
            <a:off x="7070200" y="923359"/>
            <a:ext cx="1238755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Explanation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0499C40-C159-4A09-228E-70B724FD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1406179"/>
            <a:ext cx="904699" cy="2513624"/>
          </a:xfrm>
          <a:prstGeom prst="rect">
            <a:avLst/>
          </a:prstGeom>
        </p:spPr>
      </p:pic>
      <p:sp>
        <p:nvSpPr>
          <p:cNvPr id="137" name="Google Shape;2707;p32">
            <a:extLst>
              <a:ext uri="{FF2B5EF4-FFF2-40B4-BE49-F238E27FC236}">
                <a16:creationId xmlns:a16="http://schemas.microsoft.com/office/drawing/2014/main" id="{3248A6C3-1566-14A6-3FF1-A838B5749F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990" y="440214"/>
            <a:ext cx="4425148" cy="6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Anamolies Detection  (Boxplot)</a:t>
            </a:r>
            <a:endParaRPr sz="1500"/>
          </a:p>
        </p:txBody>
      </p:sp>
      <p:sp>
        <p:nvSpPr>
          <p:cNvPr id="138" name="Google Shape;2596;p28">
            <a:extLst>
              <a:ext uri="{FF2B5EF4-FFF2-40B4-BE49-F238E27FC236}">
                <a16:creationId xmlns:a16="http://schemas.microsoft.com/office/drawing/2014/main" id="{5A3F0836-DCAA-DB13-9116-2111C5DC0E22}"/>
              </a:ext>
            </a:extLst>
          </p:cNvPr>
          <p:cNvSpPr txBox="1">
            <a:spLocks/>
          </p:cNvSpPr>
          <p:nvPr/>
        </p:nvSpPr>
        <p:spPr>
          <a:xfrm>
            <a:off x="0" y="-10059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120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37"/>
          <p:cNvSpPr txBox="1"/>
          <p:nvPr/>
        </p:nvSpPr>
        <p:spPr>
          <a:xfrm flipH="1">
            <a:off x="2720605" y="344987"/>
            <a:ext cx="346194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Segment using Bins and Labels</a:t>
            </a:r>
            <a:endParaRPr sz="160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978" name="Google Shape;2978;p37"/>
          <p:cNvSpPr txBox="1">
            <a:spLocks noGrp="1"/>
          </p:cNvSpPr>
          <p:nvPr>
            <p:ph type="title"/>
          </p:nvPr>
        </p:nvSpPr>
        <p:spPr>
          <a:xfrm>
            <a:off x="82691" y="225807"/>
            <a:ext cx="3221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Segment Dataset</a:t>
            </a:r>
            <a:endParaRPr u="sng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411E4B-A570-71F6-A9D9-25F979596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573493"/>
              </p:ext>
            </p:extLst>
          </p:nvPr>
        </p:nvGraphicFramePr>
        <p:xfrm>
          <a:off x="193964" y="1306397"/>
          <a:ext cx="397102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51">
                  <a:extLst>
                    <a:ext uri="{9D8B030D-6E8A-4147-A177-3AD203B41FA5}">
                      <a16:colId xmlns:a16="http://schemas.microsoft.com/office/drawing/2014/main" val="1569116134"/>
                    </a:ext>
                  </a:extLst>
                </a:gridCol>
                <a:gridCol w="983006">
                  <a:extLst>
                    <a:ext uri="{9D8B030D-6E8A-4147-A177-3AD203B41FA5}">
                      <a16:colId xmlns:a16="http://schemas.microsoft.com/office/drawing/2014/main" val="4263892962"/>
                    </a:ext>
                  </a:extLst>
                </a:gridCol>
                <a:gridCol w="1212683">
                  <a:extLst>
                    <a:ext uri="{9D8B030D-6E8A-4147-A177-3AD203B41FA5}">
                      <a16:colId xmlns:a16="http://schemas.microsoft.com/office/drawing/2014/main" val="3557239320"/>
                    </a:ext>
                  </a:extLst>
                </a:gridCol>
                <a:gridCol w="1001381">
                  <a:extLst>
                    <a:ext uri="{9D8B030D-6E8A-4147-A177-3AD203B41FA5}">
                      <a16:colId xmlns:a16="http://schemas.microsoft.com/office/drawing/2014/main" val="1235529457"/>
                    </a:ext>
                  </a:extLst>
                </a:gridCol>
              </a:tblGrid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-1 – 999</a:t>
                      </a:r>
                    </a:p>
                    <a:p>
                      <a:endParaRPr lang="en-MY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1,000 – 5,000</a:t>
                      </a:r>
                    </a:p>
                    <a:p>
                      <a:endParaRPr lang="en-MY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5,001 – 10,000</a:t>
                      </a:r>
                    </a:p>
                    <a:p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39579"/>
                  </a:ext>
                </a:extLst>
              </a:tr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Low Charge (&lt;1000)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Medium Charge (1000-5000)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High Charge (&gt;5000)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93552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595D8-C3D9-3CAB-3970-FD920A0C9465}"/>
              </a:ext>
            </a:extLst>
          </p:cNvPr>
          <p:cNvSpPr/>
          <p:nvPr/>
        </p:nvSpPr>
        <p:spPr>
          <a:xfrm>
            <a:off x="193964" y="996172"/>
            <a:ext cx="1611755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TotalCharges Cluster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B3086A-E698-44FD-099D-1285513E7254}"/>
              </a:ext>
            </a:extLst>
          </p:cNvPr>
          <p:cNvSpPr/>
          <p:nvPr/>
        </p:nvSpPr>
        <p:spPr>
          <a:xfrm>
            <a:off x="193964" y="2244120"/>
            <a:ext cx="1129145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Tenure Cluster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E636A29-950D-8F29-833D-6ADABDBAE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31985"/>
              </p:ext>
            </p:extLst>
          </p:nvPr>
        </p:nvGraphicFramePr>
        <p:xfrm>
          <a:off x="193964" y="2545807"/>
          <a:ext cx="412172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324">
                  <a:extLst>
                    <a:ext uri="{9D8B030D-6E8A-4147-A177-3AD203B41FA5}">
                      <a16:colId xmlns:a16="http://schemas.microsoft.com/office/drawing/2014/main" val="1569116134"/>
                    </a:ext>
                  </a:extLst>
                </a:gridCol>
                <a:gridCol w="1020313">
                  <a:extLst>
                    <a:ext uri="{9D8B030D-6E8A-4147-A177-3AD203B41FA5}">
                      <a16:colId xmlns:a16="http://schemas.microsoft.com/office/drawing/2014/main" val="4263892962"/>
                    </a:ext>
                  </a:extLst>
                </a:gridCol>
                <a:gridCol w="1258706">
                  <a:extLst>
                    <a:ext uri="{9D8B030D-6E8A-4147-A177-3AD203B41FA5}">
                      <a16:colId xmlns:a16="http://schemas.microsoft.com/office/drawing/2014/main" val="3557239320"/>
                    </a:ext>
                  </a:extLst>
                </a:gridCol>
                <a:gridCol w="1039385">
                  <a:extLst>
                    <a:ext uri="{9D8B030D-6E8A-4147-A177-3AD203B41FA5}">
                      <a16:colId xmlns:a16="http://schemas.microsoft.com/office/drawing/2014/main" val="1235529457"/>
                    </a:ext>
                  </a:extLst>
                </a:gridCol>
              </a:tblGrid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-1 –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12 – 36</a:t>
                      </a:r>
                    </a:p>
                    <a:p>
                      <a:endParaRPr lang="en-MY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37 – 120</a:t>
                      </a:r>
                    </a:p>
                    <a:p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39579"/>
                  </a:ext>
                </a:extLst>
              </a:tr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Short-term (&lt;12)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Medium-term (12-36)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Long-term (&gt;36)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935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6B98DD-ECFB-25A1-65C0-1B72F77A9C8B}"/>
              </a:ext>
            </a:extLst>
          </p:cNvPr>
          <p:cNvSpPr/>
          <p:nvPr/>
        </p:nvSpPr>
        <p:spPr>
          <a:xfrm>
            <a:off x="193964" y="3523351"/>
            <a:ext cx="1828799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MonthlyCharges Cluster $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7CEFE8-889A-BBCA-2F24-2A104796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54885"/>
              </p:ext>
            </p:extLst>
          </p:nvPr>
        </p:nvGraphicFramePr>
        <p:xfrm>
          <a:off x="193964" y="3850148"/>
          <a:ext cx="412172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324">
                  <a:extLst>
                    <a:ext uri="{9D8B030D-6E8A-4147-A177-3AD203B41FA5}">
                      <a16:colId xmlns:a16="http://schemas.microsoft.com/office/drawing/2014/main" val="1569116134"/>
                    </a:ext>
                  </a:extLst>
                </a:gridCol>
                <a:gridCol w="1020313">
                  <a:extLst>
                    <a:ext uri="{9D8B030D-6E8A-4147-A177-3AD203B41FA5}">
                      <a16:colId xmlns:a16="http://schemas.microsoft.com/office/drawing/2014/main" val="4263892962"/>
                    </a:ext>
                  </a:extLst>
                </a:gridCol>
                <a:gridCol w="1258706">
                  <a:extLst>
                    <a:ext uri="{9D8B030D-6E8A-4147-A177-3AD203B41FA5}">
                      <a16:colId xmlns:a16="http://schemas.microsoft.com/office/drawing/2014/main" val="3557239320"/>
                    </a:ext>
                  </a:extLst>
                </a:gridCol>
                <a:gridCol w="1039385">
                  <a:extLst>
                    <a:ext uri="{9D8B030D-6E8A-4147-A177-3AD203B41FA5}">
                      <a16:colId xmlns:a16="http://schemas.microsoft.com/office/drawing/2014/main" val="1235529457"/>
                    </a:ext>
                  </a:extLst>
                </a:gridCol>
              </a:tblGrid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0 – 39</a:t>
                      </a:r>
                    </a:p>
                    <a:p>
                      <a:endParaRPr lang="en-MY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40 –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900"/>
                        <a:t>81  –  120</a:t>
                      </a:r>
                    </a:p>
                    <a:p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39579"/>
                  </a:ext>
                </a:extLst>
              </a:tr>
              <a:tr h="224731">
                <a:tc>
                  <a:txBody>
                    <a:bodyPr/>
                    <a:lstStyle/>
                    <a:p>
                      <a:r>
                        <a:rPr lang="en-MY" sz="900" b="1"/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Low (&lt; 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Moderate (40 - 80)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High (&gt; 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93552"/>
                  </a:ext>
                </a:extLst>
              </a:tr>
            </a:tbl>
          </a:graphicData>
        </a:graphic>
      </p:graphicFrame>
      <p:pic>
        <p:nvPicPr>
          <p:cNvPr id="3074" name="Picture 2" descr="Telco sector needs 3-4 operators">
            <a:extLst>
              <a:ext uri="{FF2B5EF4-FFF2-40B4-BE49-F238E27FC236}">
                <a16:creationId xmlns:a16="http://schemas.microsoft.com/office/drawing/2014/main" id="{4BED7B0E-8BD5-D0E0-183F-93813F13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10" y="1463010"/>
            <a:ext cx="4012026" cy="26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6;p28">
            <a:extLst>
              <a:ext uri="{FF2B5EF4-FFF2-40B4-BE49-F238E27FC236}">
                <a16:creationId xmlns:a16="http://schemas.microsoft.com/office/drawing/2014/main" id="{13401C71-53A4-20FD-644F-5A13A5B45C5A}"/>
              </a:ext>
            </a:extLst>
          </p:cNvPr>
          <p:cNvSpPr txBox="1">
            <a:spLocks/>
          </p:cNvSpPr>
          <p:nvPr/>
        </p:nvSpPr>
        <p:spPr>
          <a:xfrm>
            <a:off x="91970" y="-6050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Feature Importance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0DD0853-E16A-5FC9-B2E7-2B5058CD260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0" y="1098868"/>
            <a:ext cx="4724065" cy="16339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/>
              <a:t>Data Transformation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pPr marL="139700" indent="0"/>
            <a:endParaRPr lang="en-MY"/>
          </a:p>
          <a:p>
            <a:pPr>
              <a:buFont typeface="Arial" panose="020B0604020202020204" pitchFamily="34" charset="0"/>
              <a:buChar char="•"/>
            </a:pPr>
            <a:r>
              <a:rPr lang="en-MY"/>
              <a:t>Machine Learning ( Random Forest)</a:t>
            </a:r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8967D-BD5A-E7A3-9213-937CCC1E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0" y="2571750"/>
            <a:ext cx="2028783" cy="2418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DE354-2744-8698-710F-EAF4F326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90" y="2333203"/>
            <a:ext cx="3752497" cy="271555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6F1979-40C5-B1B2-ABA3-1D0E6337D1B6}"/>
              </a:ext>
            </a:extLst>
          </p:cNvPr>
          <p:cNvSpPr/>
          <p:nvPr/>
        </p:nvSpPr>
        <p:spPr>
          <a:xfrm>
            <a:off x="2094336" y="2211664"/>
            <a:ext cx="1333269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Model Overfitting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6867CA-C08C-05E6-61D7-5D716C3D073B}"/>
              </a:ext>
            </a:extLst>
          </p:cNvPr>
          <p:cNvSpPr/>
          <p:nvPr/>
        </p:nvSpPr>
        <p:spPr>
          <a:xfrm>
            <a:off x="6151766" y="1968585"/>
            <a:ext cx="1253489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Model Balance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375936F-CBC8-E59A-C809-DAD8785D414A}"/>
              </a:ext>
            </a:extLst>
          </p:cNvPr>
          <p:cNvSpPr/>
          <p:nvPr/>
        </p:nvSpPr>
        <p:spPr>
          <a:xfrm>
            <a:off x="4038600" y="3574473"/>
            <a:ext cx="928255" cy="3117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E65778-6A70-3407-B14B-66002F52AEAF}"/>
              </a:ext>
            </a:extLst>
          </p:cNvPr>
          <p:cNvSpPr/>
          <p:nvPr/>
        </p:nvSpPr>
        <p:spPr>
          <a:xfrm>
            <a:off x="3982139" y="3213630"/>
            <a:ext cx="1041175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After Tuning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6E2628D-8654-367E-BC17-E2800D8E7863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7125870" y="4102194"/>
            <a:ext cx="721892" cy="47001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606;p29">
            <a:extLst>
              <a:ext uri="{FF2B5EF4-FFF2-40B4-BE49-F238E27FC236}">
                <a16:creationId xmlns:a16="http://schemas.microsoft.com/office/drawing/2014/main" id="{907D262C-6C10-EDFF-307C-957BCDC6A29D}"/>
              </a:ext>
            </a:extLst>
          </p:cNvPr>
          <p:cNvSpPr txBox="1">
            <a:spLocks/>
          </p:cNvSpPr>
          <p:nvPr/>
        </p:nvSpPr>
        <p:spPr>
          <a:xfrm>
            <a:off x="7721823" y="3764245"/>
            <a:ext cx="1467540" cy="42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This model ready for feature importance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32419B3-1128-C70D-C789-0C75D0651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06909"/>
              </p:ext>
            </p:extLst>
          </p:nvPr>
        </p:nvGraphicFramePr>
        <p:xfrm>
          <a:off x="28616" y="2932625"/>
          <a:ext cx="1586345" cy="1697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345">
                  <a:extLst>
                    <a:ext uri="{9D8B030D-6E8A-4147-A177-3AD203B41FA5}">
                      <a16:colId xmlns:a16="http://schemas.microsoft.com/office/drawing/2014/main" val="3483222430"/>
                    </a:ext>
                  </a:extLst>
                </a:gridCol>
              </a:tblGrid>
              <a:tr h="848591">
                <a:tc>
                  <a:txBody>
                    <a:bodyPr/>
                    <a:lstStyle/>
                    <a:p>
                      <a:pPr algn="ctr"/>
                      <a:endParaRPr lang="en-MY" b="1"/>
                    </a:p>
                    <a:p>
                      <a:pPr algn="ctr"/>
                      <a:r>
                        <a:rPr lang="en-MY" b="1"/>
                        <a:t>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11745"/>
                  </a:ext>
                </a:extLst>
              </a:tr>
              <a:tr h="848591">
                <a:tc>
                  <a:txBody>
                    <a:bodyPr/>
                    <a:lstStyle/>
                    <a:p>
                      <a:pPr algn="ctr"/>
                      <a:endParaRPr lang="en-MY" b="1"/>
                    </a:p>
                    <a:p>
                      <a:pPr algn="ctr"/>
                      <a:r>
                        <a:rPr lang="en-MY" b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49937"/>
                  </a:ext>
                </a:extLst>
              </a:tr>
            </a:tbl>
          </a:graphicData>
        </a:graphic>
      </p:graphicFrame>
      <p:sp>
        <p:nvSpPr>
          <p:cNvPr id="31" name="Google Shape;2606;p29">
            <a:extLst>
              <a:ext uri="{FF2B5EF4-FFF2-40B4-BE49-F238E27FC236}">
                <a16:creationId xmlns:a16="http://schemas.microsoft.com/office/drawing/2014/main" id="{701A3E2D-2F99-4D21-88C0-3C6BE016A40C}"/>
              </a:ext>
            </a:extLst>
          </p:cNvPr>
          <p:cNvSpPr txBox="1">
            <a:spLocks/>
          </p:cNvSpPr>
          <p:nvPr/>
        </p:nvSpPr>
        <p:spPr>
          <a:xfrm>
            <a:off x="508435" y="899082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Using Label Encoding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Scaling (Standardscaler)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3EA52-2A4E-65D6-8709-E3FBC80C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808" y="384565"/>
            <a:ext cx="3931015" cy="1250296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7674B53-AEFE-993D-871B-5061E359C395}"/>
              </a:ext>
            </a:extLst>
          </p:cNvPr>
          <p:cNvCxnSpPr>
            <a:cxnSpLocks/>
          </p:cNvCxnSpPr>
          <p:nvPr/>
        </p:nvCxnSpPr>
        <p:spPr>
          <a:xfrm flipV="1">
            <a:off x="2360637" y="912968"/>
            <a:ext cx="1293190" cy="20054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96;p28">
            <a:extLst>
              <a:ext uri="{FF2B5EF4-FFF2-40B4-BE49-F238E27FC236}">
                <a16:creationId xmlns:a16="http://schemas.microsoft.com/office/drawing/2014/main" id="{15D8539D-20EE-FE5C-6FB4-663F8982B7E9}"/>
              </a:ext>
            </a:extLst>
          </p:cNvPr>
          <p:cNvSpPr txBox="1">
            <a:spLocks/>
          </p:cNvSpPr>
          <p:nvPr/>
        </p:nvSpPr>
        <p:spPr>
          <a:xfrm>
            <a:off x="91970" y="-6050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Feature Importance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7FDE9ACC-5312-D5B0-A935-801567FCAFC4}"/>
              </a:ext>
            </a:extLst>
          </p:cNvPr>
          <p:cNvSpPr txBox="1">
            <a:spLocks/>
          </p:cNvSpPr>
          <p:nvPr/>
        </p:nvSpPr>
        <p:spPr>
          <a:xfrm>
            <a:off x="-152065" y="2391907"/>
            <a:ext cx="4724065" cy="93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Hyperparameter Tuning</a:t>
            </a:r>
          </a:p>
          <a:p>
            <a:pPr marL="139700" indent="0"/>
            <a:endParaRPr lang="en-MY"/>
          </a:p>
          <a:p>
            <a:pPr marL="139700" indent="0"/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BEA3-8145-C5B9-A1B1-0979497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53" y="995237"/>
            <a:ext cx="4137191" cy="3995074"/>
          </a:xfrm>
          <a:prstGeom prst="rect">
            <a:avLst/>
          </a:prstGeom>
        </p:spPr>
      </p:pic>
      <p:sp>
        <p:nvSpPr>
          <p:cNvPr id="10" name="Subtitle 8">
            <a:extLst>
              <a:ext uri="{FF2B5EF4-FFF2-40B4-BE49-F238E27FC236}">
                <a16:creationId xmlns:a16="http://schemas.microsoft.com/office/drawing/2014/main" id="{F1C9B9E8-59C9-39BE-CE82-C9C5F33483FD}"/>
              </a:ext>
            </a:extLst>
          </p:cNvPr>
          <p:cNvSpPr txBox="1">
            <a:spLocks/>
          </p:cNvSpPr>
          <p:nvPr/>
        </p:nvSpPr>
        <p:spPr>
          <a:xfrm>
            <a:off x="4747871" y="241945"/>
            <a:ext cx="4724065" cy="30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Top Feature Impotance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B1055-27B9-2071-D221-F5352820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48" y="1372892"/>
            <a:ext cx="1914277" cy="1044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3102F0-831F-E6DC-C76A-840BC465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19" y="726862"/>
            <a:ext cx="3646830" cy="217443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2E5AE-3525-9BB8-DEBB-635B2B2412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41794" y="1099717"/>
            <a:ext cx="326723" cy="11776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606;p29">
            <a:extLst>
              <a:ext uri="{FF2B5EF4-FFF2-40B4-BE49-F238E27FC236}">
                <a16:creationId xmlns:a16="http://schemas.microsoft.com/office/drawing/2014/main" id="{C7C4CC16-F5CE-DCA4-4741-097952728249}"/>
              </a:ext>
            </a:extLst>
          </p:cNvPr>
          <p:cNvSpPr txBox="1">
            <a:spLocks/>
          </p:cNvSpPr>
          <p:nvPr/>
        </p:nvSpPr>
        <p:spPr>
          <a:xfrm>
            <a:off x="6605155" y="944305"/>
            <a:ext cx="1939026" cy="3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 b="1"/>
              <a:t>Filtering process</a:t>
            </a:r>
          </a:p>
        </p:txBody>
      </p:sp>
      <p:sp>
        <p:nvSpPr>
          <p:cNvPr id="23" name="Google Shape;2606;p29">
            <a:extLst>
              <a:ext uri="{FF2B5EF4-FFF2-40B4-BE49-F238E27FC236}">
                <a16:creationId xmlns:a16="http://schemas.microsoft.com/office/drawing/2014/main" id="{30537174-8663-4794-0DEE-D8C227024755}"/>
              </a:ext>
            </a:extLst>
          </p:cNvPr>
          <p:cNvSpPr txBox="1">
            <a:spLocks/>
          </p:cNvSpPr>
          <p:nvPr/>
        </p:nvSpPr>
        <p:spPr>
          <a:xfrm>
            <a:off x="355205" y="1050415"/>
            <a:ext cx="2359292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Class Weight (Imbalance dataset)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Grid 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Cross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70B71-2D95-BE53-9B75-D68EB4F8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05" y="1963043"/>
            <a:ext cx="3330417" cy="158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C6392-8A7F-2481-705A-1FAD1649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14" y="3643522"/>
            <a:ext cx="3998748" cy="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38"/>
          <p:cNvSpPr txBox="1">
            <a:spLocks noGrp="1"/>
          </p:cNvSpPr>
          <p:nvPr>
            <p:ph type="title"/>
          </p:nvPr>
        </p:nvSpPr>
        <p:spPr>
          <a:xfrm>
            <a:off x="228164" y="98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Predictive Modeling</a:t>
            </a:r>
            <a:endParaRPr u="sng"/>
          </a:p>
        </p:txBody>
      </p:sp>
      <p:sp>
        <p:nvSpPr>
          <p:cNvPr id="3246" name="Google Shape;3246;p38"/>
          <p:cNvSpPr txBox="1">
            <a:spLocks noGrp="1"/>
          </p:cNvSpPr>
          <p:nvPr>
            <p:ph type="title" idx="4294967295"/>
          </p:nvPr>
        </p:nvSpPr>
        <p:spPr>
          <a:xfrm>
            <a:off x="-410389" y="759143"/>
            <a:ext cx="4552897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Data Transformation Using Top Feature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48" name="Google Shape;3248;p38"/>
          <p:cNvSpPr txBox="1">
            <a:spLocks noGrp="1"/>
          </p:cNvSpPr>
          <p:nvPr>
            <p:ph type="title" idx="4294967295"/>
          </p:nvPr>
        </p:nvSpPr>
        <p:spPr>
          <a:xfrm>
            <a:off x="5499345" y="460855"/>
            <a:ext cx="2620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Machine Learning 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C5D0A-5056-F32D-D1A3-5F86AC27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" y="1177884"/>
            <a:ext cx="3493462" cy="103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B2C37-4628-95D6-F33F-A9EDD612F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5" y="2679729"/>
            <a:ext cx="5116075" cy="150346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3F9F3E7-049A-FDFD-6682-E4931AF72D29}"/>
              </a:ext>
            </a:extLst>
          </p:cNvPr>
          <p:cNvSpPr/>
          <p:nvPr/>
        </p:nvSpPr>
        <p:spPr>
          <a:xfrm>
            <a:off x="1853668" y="2314403"/>
            <a:ext cx="242453" cy="26792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Google Shape;2606;p29">
            <a:extLst>
              <a:ext uri="{FF2B5EF4-FFF2-40B4-BE49-F238E27FC236}">
                <a16:creationId xmlns:a16="http://schemas.microsoft.com/office/drawing/2014/main" id="{EDF7A951-9AA6-ABF2-EDA0-A32C633B88A8}"/>
              </a:ext>
            </a:extLst>
          </p:cNvPr>
          <p:cNvSpPr txBox="1">
            <a:spLocks/>
          </p:cNvSpPr>
          <p:nvPr/>
        </p:nvSpPr>
        <p:spPr>
          <a:xfrm>
            <a:off x="2141138" y="2290044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1000" b="1"/>
              <a:t>One Hot Encoding</a:t>
            </a:r>
          </a:p>
        </p:txBody>
      </p:sp>
      <p:sp>
        <p:nvSpPr>
          <p:cNvPr id="7" name="Google Shape;2606;p29">
            <a:extLst>
              <a:ext uri="{FF2B5EF4-FFF2-40B4-BE49-F238E27FC236}">
                <a16:creationId xmlns:a16="http://schemas.microsoft.com/office/drawing/2014/main" id="{D8D228F5-4F13-34A1-8EC0-926C8C07D066}"/>
              </a:ext>
            </a:extLst>
          </p:cNvPr>
          <p:cNvSpPr txBox="1">
            <a:spLocks/>
          </p:cNvSpPr>
          <p:nvPr/>
        </p:nvSpPr>
        <p:spPr>
          <a:xfrm>
            <a:off x="6339501" y="949854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K- Nearest Neighbour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Random Forest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7DE2B2-F00D-01E6-7109-83146A9347AD}"/>
              </a:ext>
            </a:extLst>
          </p:cNvPr>
          <p:cNvGrpSpPr/>
          <p:nvPr/>
        </p:nvGrpSpPr>
        <p:grpSpPr>
          <a:xfrm>
            <a:off x="5063838" y="1524384"/>
            <a:ext cx="3922834" cy="1393017"/>
            <a:chOff x="713125" y="1361700"/>
            <a:chExt cx="7704000" cy="1393017"/>
          </a:xfrm>
        </p:grpSpPr>
        <p:sp>
          <p:nvSpPr>
            <p:cNvPr id="10" name="Google Shape;3260;p39">
              <a:extLst>
                <a:ext uri="{FF2B5EF4-FFF2-40B4-BE49-F238E27FC236}">
                  <a16:creationId xmlns:a16="http://schemas.microsoft.com/office/drawing/2014/main" id="{4C9319BD-38FA-98CE-ECEF-497A5805CEA3}"/>
                </a:ext>
              </a:extLst>
            </p:cNvPr>
            <p:cNvSpPr/>
            <p:nvPr/>
          </p:nvSpPr>
          <p:spPr>
            <a:xfrm>
              <a:off x="15311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1;p39">
              <a:extLst>
                <a:ext uri="{FF2B5EF4-FFF2-40B4-BE49-F238E27FC236}">
                  <a16:creationId xmlns:a16="http://schemas.microsoft.com/office/drawing/2014/main" id="{01464495-3697-7E2E-54AA-309218B17AF9}"/>
                </a:ext>
              </a:extLst>
            </p:cNvPr>
            <p:cNvSpPr/>
            <p:nvPr/>
          </p:nvSpPr>
          <p:spPr>
            <a:xfrm>
              <a:off x="34950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2;p39">
              <a:extLst>
                <a:ext uri="{FF2B5EF4-FFF2-40B4-BE49-F238E27FC236}">
                  <a16:creationId xmlns:a16="http://schemas.microsoft.com/office/drawing/2014/main" id="{1C1E13DE-C363-0438-B96C-5031E7348398}"/>
                </a:ext>
              </a:extLst>
            </p:cNvPr>
            <p:cNvSpPr/>
            <p:nvPr/>
          </p:nvSpPr>
          <p:spPr>
            <a:xfrm>
              <a:off x="54589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3;p39">
              <a:extLst>
                <a:ext uri="{FF2B5EF4-FFF2-40B4-BE49-F238E27FC236}">
                  <a16:creationId xmlns:a16="http://schemas.microsoft.com/office/drawing/2014/main" id="{BA571724-6AE8-CC9E-6ABB-D24EDDA676FE}"/>
                </a:ext>
              </a:extLst>
            </p:cNvPr>
            <p:cNvSpPr/>
            <p:nvPr/>
          </p:nvSpPr>
          <p:spPr>
            <a:xfrm>
              <a:off x="74228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4;p39">
              <a:extLst>
                <a:ext uri="{FF2B5EF4-FFF2-40B4-BE49-F238E27FC236}">
                  <a16:creationId xmlns:a16="http://schemas.microsoft.com/office/drawing/2014/main" id="{B92E5CDD-0A4E-8F51-5761-F15A68AB1AF1}"/>
                </a:ext>
              </a:extLst>
            </p:cNvPr>
            <p:cNvSpPr txBox="1"/>
            <p:nvPr/>
          </p:nvSpPr>
          <p:spPr>
            <a:xfrm flipH="1">
              <a:off x="7131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Run Model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5" name="Google Shape;3265;p39">
              <a:extLst>
                <a:ext uri="{FF2B5EF4-FFF2-40B4-BE49-F238E27FC236}">
                  <a16:creationId xmlns:a16="http://schemas.microsoft.com/office/drawing/2014/main" id="{6FFCD79F-E555-7444-622A-85F9628B6E7B}"/>
                </a:ext>
              </a:extLst>
            </p:cNvPr>
            <p:cNvSpPr txBox="1"/>
            <p:nvPr/>
          </p:nvSpPr>
          <p:spPr>
            <a:xfrm flipH="1">
              <a:off x="26770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Compare Model with Train &amp; Test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6" name="Google Shape;3266;p39">
              <a:extLst>
                <a:ext uri="{FF2B5EF4-FFF2-40B4-BE49-F238E27FC236}">
                  <a16:creationId xmlns:a16="http://schemas.microsoft.com/office/drawing/2014/main" id="{7B7208D5-7AF1-71D6-434D-F99D20D1AE7D}"/>
                </a:ext>
              </a:extLst>
            </p:cNvPr>
            <p:cNvSpPr txBox="1"/>
            <p:nvPr/>
          </p:nvSpPr>
          <p:spPr>
            <a:xfrm flipH="1">
              <a:off x="4401596" y="1856817"/>
              <a:ext cx="2492146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Hyperparameter Tuning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" name="Google Shape;3267;p39">
              <a:extLst>
                <a:ext uri="{FF2B5EF4-FFF2-40B4-BE49-F238E27FC236}">
                  <a16:creationId xmlns:a16="http://schemas.microsoft.com/office/drawing/2014/main" id="{4E420DA5-5421-FC78-ABD4-621E601F122D}"/>
                </a:ext>
              </a:extLst>
            </p:cNvPr>
            <p:cNvSpPr txBox="1"/>
            <p:nvPr/>
          </p:nvSpPr>
          <p:spPr>
            <a:xfrm flipH="1">
              <a:off x="66048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Evalution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8" name="Google Shape;3268;p39">
              <a:extLst>
                <a:ext uri="{FF2B5EF4-FFF2-40B4-BE49-F238E27FC236}">
                  <a16:creationId xmlns:a16="http://schemas.microsoft.com/office/drawing/2014/main" id="{4CE53663-42E2-8F7F-B053-B3E532787ED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7075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269;p39">
              <a:extLst>
                <a:ext uri="{FF2B5EF4-FFF2-40B4-BE49-F238E27FC236}">
                  <a16:creationId xmlns:a16="http://schemas.microsoft.com/office/drawing/2014/main" id="{AA9FD997-2AD4-03AE-1BC1-695C548D56C2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6714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70;p39">
              <a:extLst>
                <a:ext uri="{FF2B5EF4-FFF2-40B4-BE49-F238E27FC236}">
                  <a16:creationId xmlns:a16="http://schemas.microsoft.com/office/drawing/2014/main" id="{16424798-8F53-91C1-C83E-2734382AC1C0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6353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271;p39">
              <a:extLst>
                <a:ext uri="{FF2B5EF4-FFF2-40B4-BE49-F238E27FC236}">
                  <a16:creationId xmlns:a16="http://schemas.microsoft.com/office/drawing/2014/main" id="{8EF98F91-3FD7-8702-BDB4-9C65AFF6A36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>
              <a:off x="16193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272;p39">
              <a:extLst>
                <a:ext uri="{FF2B5EF4-FFF2-40B4-BE49-F238E27FC236}">
                  <a16:creationId xmlns:a16="http://schemas.microsoft.com/office/drawing/2014/main" id="{0BDA47BF-23B4-8572-EEC6-1411F8D953A8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35832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3273;p39">
              <a:extLst>
                <a:ext uri="{FF2B5EF4-FFF2-40B4-BE49-F238E27FC236}">
                  <a16:creationId xmlns:a16="http://schemas.microsoft.com/office/drawing/2014/main" id="{F5382F6E-7EDF-FDA8-AA13-0F0650D6150C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5547125" y="1538100"/>
              <a:ext cx="0" cy="3047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3274;p39">
              <a:extLst>
                <a:ext uri="{FF2B5EF4-FFF2-40B4-BE49-F238E27FC236}">
                  <a16:creationId xmlns:a16="http://schemas.microsoft.com/office/drawing/2014/main" id="{4F0A8574-25D9-A087-7FB1-BD5758AB970B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>
              <a:off x="75110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2606;p29">
            <a:extLst>
              <a:ext uri="{FF2B5EF4-FFF2-40B4-BE49-F238E27FC236}">
                <a16:creationId xmlns:a16="http://schemas.microsoft.com/office/drawing/2014/main" id="{BDB02FC4-456F-6418-3DE6-D5767432EDDB}"/>
              </a:ext>
            </a:extLst>
          </p:cNvPr>
          <p:cNvSpPr txBox="1">
            <a:spLocks/>
          </p:cNvSpPr>
          <p:nvPr/>
        </p:nvSpPr>
        <p:spPr>
          <a:xfrm>
            <a:off x="6345612" y="3431463"/>
            <a:ext cx="2359292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Cross Validation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Grid 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 Oversampling  (Imbalance dataset)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3E79517-8ED4-E46A-71ED-98A5EE312D12}"/>
              </a:ext>
            </a:extLst>
          </p:cNvPr>
          <p:cNvCxnSpPr>
            <a:cxnSpLocks/>
          </p:cNvCxnSpPr>
          <p:nvPr/>
        </p:nvCxnSpPr>
        <p:spPr>
          <a:xfrm rot="5400000">
            <a:off x="6756242" y="2662447"/>
            <a:ext cx="983100" cy="55493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9B5FB-BA5D-8C54-CB2C-16D92963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0" y="1630940"/>
            <a:ext cx="3829669" cy="273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C1479-7239-C848-0B3D-9C63CA59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73" y="1857126"/>
            <a:ext cx="3510146" cy="2948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83E05-FFBB-7812-76BA-C97055EB6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73" y="1131421"/>
            <a:ext cx="1663656" cy="680819"/>
          </a:xfrm>
          <a:prstGeom prst="rect">
            <a:avLst/>
          </a:prstGeom>
        </p:spPr>
      </p:pic>
      <p:sp>
        <p:nvSpPr>
          <p:cNvPr id="6" name="Google Shape;3244;p38">
            <a:extLst>
              <a:ext uri="{FF2B5EF4-FFF2-40B4-BE49-F238E27FC236}">
                <a16:creationId xmlns:a16="http://schemas.microsoft.com/office/drawing/2014/main" id="{31E8A57D-C780-80E2-C780-3D17E03DE956}"/>
              </a:ext>
            </a:extLst>
          </p:cNvPr>
          <p:cNvSpPr txBox="1">
            <a:spLocks/>
          </p:cNvSpPr>
          <p:nvPr/>
        </p:nvSpPr>
        <p:spPr>
          <a:xfrm>
            <a:off x="228164" y="986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Predictive Modeling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C0AA928-CD63-105A-4BB0-63E2095442E6}"/>
              </a:ext>
            </a:extLst>
          </p:cNvPr>
          <p:cNvCxnSpPr>
            <a:cxnSpLocks/>
          </p:cNvCxnSpPr>
          <p:nvPr/>
        </p:nvCxnSpPr>
        <p:spPr>
          <a:xfrm flipV="1">
            <a:off x="6453746" y="1086535"/>
            <a:ext cx="757545" cy="67592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06;p29">
            <a:extLst>
              <a:ext uri="{FF2B5EF4-FFF2-40B4-BE49-F238E27FC236}">
                <a16:creationId xmlns:a16="http://schemas.microsoft.com/office/drawing/2014/main" id="{A408C352-78AA-2D90-8A58-3FD2088D220B}"/>
              </a:ext>
            </a:extLst>
          </p:cNvPr>
          <p:cNvSpPr txBox="1">
            <a:spLocks/>
          </p:cNvSpPr>
          <p:nvPr/>
        </p:nvSpPr>
        <p:spPr>
          <a:xfrm>
            <a:off x="7198394" y="919411"/>
            <a:ext cx="1467540" cy="42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Evaluation for Random Forest  with 93% Accuracy</a:t>
            </a:r>
          </a:p>
        </p:txBody>
      </p:sp>
      <p:sp>
        <p:nvSpPr>
          <p:cNvPr id="12" name="Google Shape;3246;p38">
            <a:extLst>
              <a:ext uri="{FF2B5EF4-FFF2-40B4-BE49-F238E27FC236}">
                <a16:creationId xmlns:a16="http://schemas.microsoft.com/office/drawing/2014/main" id="{91657FEF-22FA-F519-CA44-8D261173A6E7}"/>
              </a:ext>
            </a:extLst>
          </p:cNvPr>
          <p:cNvSpPr txBox="1">
            <a:spLocks/>
          </p:cNvSpPr>
          <p:nvPr/>
        </p:nvSpPr>
        <p:spPr>
          <a:xfrm>
            <a:off x="-1955417" y="1130580"/>
            <a:ext cx="4552897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GB" sz="1600">
                <a:solidFill>
                  <a:schemeClr val="accent1"/>
                </a:solidFill>
              </a:rPr>
              <a:t>Result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38951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960D0E89-0B4E-5087-C028-865FA5468FE1}"/>
              </a:ext>
            </a:extLst>
          </p:cNvPr>
          <p:cNvSpPr txBox="1">
            <a:spLocks/>
          </p:cNvSpPr>
          <p:nvPr/>
        </p:nvSpPr>
        <p:spPr>
          <a:xfrm>
            <a:off x="120453" y="671362"/>
            <a:ext cx="4724065" cy="30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Top Feature Impotance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sp>
        <p:nvSpPr>
          <p:cNvPr id="4" name="Google Shape;3244;p38">
            <a:extLst>
              <a:ext uri="{FF2B5EF4-FFF2-40B4-BE49-F238E27FC236}">
                <a16:creationId xmlns:a16="http://schemas.microsoft.com/office/drawing/2014/main" id="{85F979EC-4ED2-D0DD-CB11-AE322362D696}"/>
              </a:ext>
            </a:extLst>
          </p:cNvPr>
          <p:cNvSpPr txBox="1">
            <a:spLocks/>
          </p:cNvSpPr>
          <p:nvPr/>
        </p:nvSpPr>
        <p:spPr>
          <a:xfrm>
            <a:off x="228164" y="986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Predictive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1A92F-0881-8279-1EFA-0CA2A4CC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9" y="1126264"/>
            <a:ext cx="5298311" cy="39516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FF267B-24EE-D0A5-B209-F8412D973E73}"/>
              </a:ext>
            </a:extLst>
          </p:cNvPr>
          <p:cNvSpPr/>
          <p:nvPr/>
        </p:nvSpPr>
        <p:spPr>
          <a:xfrm>
            <a:off x="6751546" y="819450"/>
            <a:ext cx="1238755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Explanation</a:t>
            </a:r>
          </a:p>
        </p:txBody>
      </p:sp>
      <p:sp>
        <p:nvSpPr>
          <p:cNvPr id="7" name="Google Shape;2606;p29">
            <a:extLst>
              <a:ext uri="{FF2B5EF4-FFF2-40B4-BE49-F238E27FC236}">
                <a16:creationId xmlns:a16="http://schemas.microsoft.com/office/drawing/2014/main" id="{9551196B-A453-83EB-E2DE-C161D7619291}"/>
              </a:ext>
            </a:extLst>
          </p:cNvPr>
          <p:cNvSpPr txBox="1">
            <a:spLocks/>
          </p:cNvSpPr>
          <p:nvPr/>
        </p:nvSpPr>
        <p:spPr>
          <a:xfrm>
            <a:off x="6506095" y="1353107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Very detail on feature importance compare with before because this dataset using 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77173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44;p38">
            <a:extLst>
              <a:ext uri="{FF2B5EF4-FFF2-40B4-BE49-F238E27FC236}">
                <a16:creationId xmlns:a16="http://schemas.microsoft.com/office/drawing/2014/main" id="{9784BE82-7E48-4B40-14DD-F85467D815DE}"/>
              </a:ext>
            </a:extLst>
          </p:cNvPr>
          <p:cNvSpPr txBox="1">
            <a:spLocks/>
          </p:cNvSpPr>
          <p:nvPr/>
        </p:nvSpPr>
        <p:spPr>
          <a:xfrm>
            <a:off x="95557" y="-306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Predictive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F2FFC-6D09-676A-3A78-AC6C3AD9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2" y="1007389"/>
            <a:ext cx="2565875" cy="1514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10AE5-7CC0-F2AB-5166-FFA1AC9C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2" y="3087354"/>
            <a:ext cx="2631425" cy="1514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5BDE4-3680-53EC-F90E-8D7BC2B5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35" y="1007389"/>
            <a:ext cx="2565876" cy="1530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CE620-3A00-4512-5595-4E9CAF10B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36" y="3087354"/>
            <a:ext cx="2565875" cy="1513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7C79E-997C-1703-ED93-BA05AC5A7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39" y="1007389"/>
            <a:ext cx="2583460" cy="1530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94E7D-CBA4-F4F4-5B3A-60B4FE8EC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938" y="3085963"/>
            <a:ext cx="2583461" cy="15288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31FE3-D981-8903-AD02-74303D8CF054}"/>
              </a:ext>
            </a:extLst>
          </p:cNvPr>
          <p:cNvSpPr/>
          <p:nvPr/>
        </p:nvSpPr>
        <p:spPr>
          <a:xfrm>
            <a:off x="4079266" y="85984"/>
            <a:ext cx="3540182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>
                <a:solidFill>
                  <a:schemeClr val="tx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Top Feature Influence to Churn rate</a:t>
            </a:r>
            <a:endParaRPr lang="en-MY" sz="1400">
              <a:solidFill>
                <a:schemeClr val="tx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4" name="Google Shape;3264;p39">
            <a:extLst>
              <a:ext uri="{FF2B5EF4-FFF2-40B4-BE49-F238E27FC236}">
                <a16:creationId xmlns:a16="http://schemas.microsoft.com/office/drawing/2014/main" id="{5DF1211A-1C83-1EF2-0AB8-4A27F7963018}"/>
              </a:ext>
            </a:extLst>
          </p:cNvPr>
          <p:cNvSpPr txBox="1"/>
          <p:nvPr/>
        </p:nvSpPr>
        <p:spPr>
          <a:xfrm flipH="1">
            <a:off x="-81829" y="692337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Month to month Contract Contribute 42.71 %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Google Shape;3264;p39">
            <a:extLst>
              <a:ext uri="{FF2B5EF4-FFF2-40B4-BE49-F238E27FC236}">
                <a16:creationId xmlns:a16="http://schemas.microsoft.com/office/drawing/2014/main" id="{C4BFB7B8-4FC8-DC35-0F71-70C69199170D}"/>
              </a:ext>
            </a:extLst>
          </p:cNvPr>
          <p:cNvSpPr txBox="1"/>
          <p:nvPr/>
        </p:nvSpPr>
        <p:spPr>
          <a:xfrm flipH="1">
            <a:off x="2848407" y="692337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No Internet Service Contract Contribute 41.64 %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" name="Google Shape;3264;p39">
            <a:extLst>
              <a:ext uri="{FF2B5EF4-FFF2-40B4-BE49-F238E27FC236}">
                <a16:creationId xmlns:a16="http://schemas.microsoft.com/office/drawing/2014/main" id="{737AD443-35F9-3161-5BE4-F391A6882CC4}"/>
              </a:ext>
            </a:extLst>
          </p:cNvPr>
          <p:cNvSpPr txBox="1"/>
          <p:nvPr/>
        </p:nvSpPr>
        <p:spPr>
          <a:xfrm flipH="1">
            <a:off x="5473842" y="692337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High Monthly Charge Contribute 33.98 %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3264;p39">
            <a:extLst>
              <a:ext uri="{FF2B5EF4-FFF2-40B4-BE49-F238E27FC236}">
                <a16:creationId xmlns:a16="http://schemas.microsoft.com/office/drawing/2014/main" id="{4F771B96-B665-5D5A-A232-01A50BBAD316}"/>
              </a:ext>
            </a:extLst>
          </p:cNvPr>
          <p:cNvSpPr txBox="1"/>
          <p:nvPr/>
        </p:nvSpPr>
        <p:spPr>
          <a:xfrm flipH="1">
            <a:off x="-270528" y="2770911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No Online Security Contribute 41.77 %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" name="Google Shape;3264;p39">
            <a:extLst>
              <a:ext uri="{FF2B5EF4-FFF2-40B4-BE49-F238E27FC236}">
                <a16:creationId xmlns:a16="http://schemas.microsoft.com/office/drawing/2014/main" id="{F7F72A23-CD4A-8868-D561-1E6E4635A083}"/>
              </a:ext>
            </a:extLst>
          </p:cNvPr>
          <p:cNvSpPr txBox="1"/>
          <p:nvPr/>
        </p:nvSpPr>
        <p:spPr>
          <a:xfrm flipH="1">
            <a:off x="5434634" y="2770911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Low Total Charges Contribute 36.85 %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" name="Google Shape;3264;p39">
            <a:extLst>
              <a:ext uri="{FF2B5EF4-FFF2-40B4-BE49-F238E27FC236}">
                <a16:creationId xmlns:a16="http://schemas.microsoft.com/office/drawing/2014/main" id="{062416CA-C6A6-1575-B494-DC68BF094267}"/>
              </a:ext>
            </a:extLst>
          </p:cNvPr>
          <p:cNvSpPr txBox="1"/>
          <p:nvPr/>
        </p:nvSpPr>
        <p:spPr>
          <a:xfrm flipH="1">
            <a:off x="2556076" y="2760382"/>
            <a:ext cx="2930236" cy="31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8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Short Term Tenur Contribute 47.44 %</a:t>
            </a:r>
            <a:endParaRPr sz="8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59523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Provide Solution</a:t>
            </a:r>
            <a:endParaRPr u="sng"/>
          </a:p>
        </p:txBody>
      </p:sp>
      <p:sp>
        <p:nvSpPr>
          <p:cNvPr id="3352" name="Google Shape;3352;p44"/>
          <p:cNvSpPr txBox="1"/>
          <p:nvPr/>
        </p:nvSpPr>
        <p:spPr>
          <a:xfrm>
            <a:off x="4450119" y="3685756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Early Warning Sytem for Retentation</a:t>
            </a:r>
          </a:p>
        </p:txBody>
      </p:sp>
      <p:sp>
        <p:nvSpPr>
          <p:cNvPr id="3353" name="Google Shape;3353;p44"/>
          <p:cNvSpPr txBox="1"/>
          <p:nvPr/>
        </p:nvSpPr>
        <p:spPr>
          <a:xfrm>
            <a:off x="470067" y="1248125"/>
            <a:ext cx="770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Focus on Customers with Month-to-Month Contracts</a:t>
            </a:r>
            <a:r>
              <a:rPr lang="en-GB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Focus on High Monthly Charges Customers</a:t>
            </a:r>
            <a:r>
              <a:rPr lang="en-GB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Addressing Issues with Short-Term Tenure Customers: 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Addressing Issues with OnlineSecurity and TechSupport: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Utilizing ML Models for Churn Prediction:</a:t>
            </a: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352;p44">
            <a:extLst>
              <a:ext uri="{FF2B5EF4-FFF2-40B4-BE49-F238E27FC236}">
                <a16:creationId xmlns:a16="http://schemas.microsoft.com/office/drawing/2014/main" id="{2EE7FD74-FAB7-E59D-4672-CBEC6B747B7E}"/>
              </a:ext>
            </a:extLst>
          </p:cNvPr>
          <p:cNvSpPr txBox="1"/>
          <p:nvPr/>
        </p:nvSpPr>
        <p:spPr>
          <a:xfrm>
            <a:off x="5454575" y="1729706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Introduce Customized Plans</a:t>
            </a:r>
          </a:p>
        </p:txBody>
      </p:sp>
      <p:sp>
        <p:nvSpPr>
          <p:cNvPr id="18" name="Google Shape;3352;p44">
            <a:extLst>
              <a:ext uri="{FF2B5EF4-FFF2-40B4-BE49-F238E27FC236}">
                <a16:creationId xmlns:a16="http://schemas.microsoft.com/office/drawing/2014/main" id="{81423CAD-217F-DD10-4EC9-5F1F4D350F41}"/>
              </a:ext>
            </a:extLst>
          </p:cNvPr>
          <p:cNvSpPr txBox="1"/>
          <p:nvPr/>
        </p:nvSpPr>
        <p:spPr>
          <a:xfrm>
            <a:off x="4735126" y="2230715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Customer Retention Strategy</a:t>
            </a:r>
          </a:p>
        </p:txBody>
      </p:sp>
      <p:sp>
        <p:nvSpPr>
          <p:cNvPr id="19" name="Google Shape;3352;p44">
            <a:extLst>
              <a:ext uri="{FF2B5EF4-FFF2-40B4-BE49-F238E27FC236}">
                <a16:creationId xmlns:a16="http://schemas.microsoft.com/office/drawing/2014/main" id="{FC764ECB-A4B4-0C78-212A-DDB58BB57300}"/>
              </a:ext>
            </a:extLst>
          </p:cNvPr>
          <p:cNvSpPr txBox="1"/>
          <p:nvPr/>
        </p:nvSpPr>
        <p:spPr>
          <a:xfrm>
            <a:off x="5677236" y="2706293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Focus on Retaining Short-Term Tenure Customers</a:t>
            </a:r>
          </a:p>
        </p:txBody>
      </p:sp>
      <p:sp>
        <p:nvSpPr>
          <p:cNvPr id="20" name="Google Shape;3352;p44">
            <a:extLst>
              <a:ext uri="{FF2B5EF4-FFF2-40B4-BE49-F238E27FC236}">
                <a16:creationId xmlns:a16="http://schemas.microsoft.com/office/drawing/2014/main" id="{ECCBDF7C-9B92-80CE-DB3E-C4C37BAA8600}"/>
              </a:ext>
            </a:extLst>
          </p:cNvPr>
          <p:cNvSpPr txBox="1"/>
          <p:nvPr/>
        </p:nvSpPr>
        <p:spPr>
          <a:xfrm>
            <a:off x="5808854" y="3200621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Enhance Acces to Technical Support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AEE2D1-73C0-92F2-F8D0-6ED877D0CFD7}"/>
              </a:ext>
            </a:extLst>
          </p:cNvPr>
          <p:cNvSpPr/>
          <p:nvPr/>
        </p:nvSpPr>
        <p:spPr>
          <a:xfrm>
            <a:off x="781885" y="1180931"/>
            <a:ext cx="3540182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400">
                <a:solidFill>
                  <a:schemeClr val="tx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Recommendations for reducing churn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D22A39DE-4CE2-F2E7-4889-57B39E7B2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F8E23E1-F1A3-B23C-A067-576B04D04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Timeline</a:t>
            </a:r>
            <a:endParaRPr u="sng"/>
          </a:p>
        </p:txBody>
      </p:sp>
      <p:sp>
        <p:nvSpPr>
          <p:cNvPr id="3260" name="Google Shape;3260;p39">
            <a:extLst>
              <a:ext uri="{FF2B5EF4-FFF2-40B4-BE49-F238E27FC236}">
                <a16:creationId xmlns:a16="http://schemas.microsoft.com/office/drawing/2014/main" id="{680A3E53-9D83-0E6E-FC9F-9AAC8D71FD7F}"/>
              </a:ext>
            </a:extLst>
          </p:cNvPr>
          <p:cNvSpPr/>
          <p:nvPr/>
        </p:nvSpPr>
        <p:spPr>
          <a:xfrm>
            <a:off x="1531125" y="13617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39">
            <a:extLst>
              <a:ext uri="{FF2B5EF4-FFF2-40B4-BE49-F238E27FC236}">
                <a16:creationId xmlns:a16="http://schemas.microsoft.com/office/drawing/2014/main" id="{AAEF17CC-972D-91C5-6E13-1C628F8FB1B6}"/>
              </a:ext>
            </a:extLst>
          </p:cNvPr>
          <p:cNvSpPr/>
          <p:nvPr/>
        </p:nvSpPr>
        <p:spPr>
          <a:xfrm>
            <a:off x="3495025" y="13617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39">
            <a:extLst>
              <a:ext uri="{FF2B5EF4-FFF2-40B4-BE49-F238E27FC236}">
                <a16:creationId xmlns:a16="http://schemas.microsoft.com/office/drawing/2014/main" id="{31DD36C3-63C3-8B26-B42A-226A9C2E04D8}"/>
              </a:ext>
            </a:extLst>
          </p:cNvPr>
          <p:cNvSpPr/>
          <p:nvPr/>
        </p:nvSpPr>
        <p:spPr>
          <a:xfrm>
            <a:off x="5458925" y="13617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39">
            <a:extLst>
              <a:ext uri="{FF2B5EF4-FFF2-40B4-BE49-F238E27FC236}">
                <a16:creationId xmlns:a16="http://schemas.microsoft.com/office/drawing/2014/main" id="{1E120DCA-D757-3C54-76A8-7D7C9304D039}"/>
              </a:ext>
            </a:extLst>
          </p:cNvPr>
          <p:cNvSpPr/>
          <p:nvPr/>
        </p:nvSpPr>
        <p:spPr>
          <a:xfrm>
            <a:off x="7422825" y="13617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9">
            <a:extLst>
              <a:ext uri="{FF2B5EF4-FFF2-40B4-BE49-F238E27FC236}">
                <a16:creationId xmlns:a16="http://schemas.microsoft.com/office/drawing/2014/main" id="{C63BC507-DEF2-C69D-E1D6-8E7EB1105071}"/>
              </a:ext>
            </a:extLst>
          </p:cNvPr>
          <p:cNvSpPr txBox="1"/>
          <p:nvPr/>
        </p:nvSpPr>
        <p:spPr>
          <a:xfrm flipH="1">
            <a:off x="713125" y="184290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1 &amp; 2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65" name="Google Shape;3265;p39">
            <a:extLst>
              <a:ext uri="{FF2B5EF4-FFF2-40B4-BE49-F238E27FC236}">
                <a16:creationId xmlns:a16="http://schemas.microsoft.com/office/drawing/2014/main" id="{ECA0910A-6385-1740-EE40-FECF19AA724C}"/>
              </a:ext>
            </a:extLst>
          </p:cNvPr>
          <p:cNvSpPr txBox="1"/>
          <p:nvPr/>
        </p:nvSpPr>
        <p:spPr>
          <a:xfrm flipH="1">
            <a:off x="2677025" y="184290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3 - 5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66" name="Google Shape;3266;p39">
            <a:extLst>
              <a:ext uri="{FF2B5EF4-FFF2-40B4-BE49-F238E27FC236}">
                <a16:creationId xmlns:a16="http://schemas.microsoft.com/office/drawing/2014/main" id="{59FEA735-53B6-97A0-4DD9-7B22E1546923}"/>
              </a:ext>
            </a:extLst>
          </p:cNvPr>
          <p:cNvSpPr txBox="1"/>
          <p:nvPr/>
        </p:nvSpPr>
        <p:spPr>
          <a:xfrm flipH="1">
            <a:off x="4640925" y="184290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6 - 9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67" name="Google Shape;3267;p39">
            <a:extLst>
              <a:ext uri="{FF2B5EF4-FFF2-40B4-BE49-F238E27FC236}">
                <a16:creationId xmlns:a16="http://schemas.microsoft.com/office/drawing/2014/main" id="{91EF917F-F60C-40FA-BFD0-B30819D8965E}"/>
              </a:ext>
            </a:extLst>
          </p:cNvPr>
          <p:cNvSpPr txBox="1"/>
          <p:nvPr/>
        </p:nvSpPr>
        <p:spPr>
          <a:xfrm flipH="1">
            <a:off x="6604825" y="184290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10 &amp; 11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268" name="Google Shape;3268;p39">
            <a:extLst>
              <a:ext uri="{FF2B5EF4-FFF2-40B4-BE49-F238E27FC236}">
                <a16:creationId xmlns:a16="http://schemas.microsoft.com/office/drawing/2014/main" id="{24E41F2D-2B88-F5CF-A280-300FD41C16BF}"/>
              </a:ext>
            </a:extLst>
          </p:cNvPr>
          <p:cNvCxnSpPr>
            <a:stCxn id="3260" idx="3"/>
            <a:endCxn id="3261" idx="1"/>
          </p:cNvCxnSpPr>
          <p:nvPr/>
        </p:nvCxnSpPr>
        <p:spPr>
          <a:xfrm>
            <a:off x="17075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39">
            <a:extLst>
              <a:ext uri="{FF2B5EF4-FFF2-40B4-BE49-F238E27FC236}">
                <a16:creationId xmlns:a16="http://schemas.microsoft.com/office/drawing/2014/main" id="{CECEF9D8-C136-886F-44BA-D20969DE708F}"/>
              </a:ext>
            </a:extLst>
          </p:cNvPr>
          <p:cNvCxnSpPr>
            <a:stCxn id="3261" idx="3"/>
            <a:endCxn id="3262" idx="1"/>
          </p:cNvCxnSpPr>
          <p:nvPr/>
        </p:nvCxnSpPr>
        <p:spPr>
          <a:xfrm>
            <a:off x="36714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0" name="Google Shape;3270;p39">
            <a:extLst>
              <a:ext uri="{FF2B5EF4-FFF2-40B4-BE49-F238E27FC236}">
                <a16:creationId xmlns:a16="http://schemas.microsoft.com/office/drawing/2014/main" id="{130B7308-0CD3-528C-8B6C-936C04BB60CA}"/>
              </a:ext>
            </a:extLst>
          </p:cNvPr>
          <p:cNvCxnSpPr>
            <a:stCxn id="3262" idx="3"/>
            <a:endCxn id="3263" idx="1"/>
          </p:cNvCxnSpPr>
          <p:nvPr/>
        </p:nvCxnSpPr>
        <p:spPr>
          <a:xfrm>
            <a:off x="56353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39">
            <a:extLst>
              <a:ext uri="{FF2B5EF4-FFF2-40B4-BE49-F238E27FC236}">
                <a16:creationId xmlns:a16="http://schemas.microsoft.com/office/drawing/2014/main" id="{99FE8664-0596-3C86-E8DB-633C6F69EB32}"/>
              </a:ext>
            </a:extLst>
          </p:cNvPr>
          <p:cNvCxnSpPr>
            <a:stCxn id="3260" idx="2"/>
            <a:endCxn id="3264" idx="0"/>
          </p:cNvCxnSpPr>
          <p:nvPr/>
        </p:nvCxnSpPr>
        <p:spPr>
          <a:xfrm>
            <a:off x="1619325" y="15381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39">
            <a:extLst>
              <a:ext uri="{FF2B5EF4-FFF2-40B4-BE49-F238E27FC236}">
                <a16:creationId xmlns:a16="http://schemas.microsoft.com/office/drawing/2014/main" id="{48716440-6C74-7117-60DE-0D4A695C8B9C}"/>
              </a:ext>
            </a:extLst>
          </p:cNvPr>
          <p:cNvCxnSpPr>
            <a:stCxn id="3261" idx="2"/>
            <a:endCxn id="3265" idx="0"/>
          </p:cNvCxnSpPr>
          <p:nvPr/>
        </p:nvCxnSpPr>
        <p:spPr>
          <a:xfrm>
            <a:off x="3583225" y="15381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39">
            <a:extLst>
              <a:ext uri="{FF2B5EF4-FFF2-40B4-BE49-F238E27FC236}">
                <a16:creationId xmlns:a16="http://schemas.microsoft.com/office/drawing/2014/main" id="{1306679B-FCDC-3888-89C0-B4BE27B8B853}"/>
              </a:ext>
            </a:extLst>
          </p:cNvPr>
          <p:cNvCxnSpPr>
            <a:stCxn id="3262" idx="2"/>
            <a:endCxn id="3266" idx="0"/>
          </p:cNvCxnSpPr>
          <p:nvPr/>
        </p:nvCxnSpPr>
        <p:spPr>
          <a:xfrm>
            <a:off x="5547125" y="15381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39">
            <a:extLst>
              <a:ext uri="{FF2B5EF4-FFF2-40B4-BE49-F238E27FC236}">
                <a16:creationId xmlns:a16="http://schemas.microsoft.com/office/drawing/2014/main" id="{4AF8760A-B683-080F-ADE7-EAF09890C31F}"/>
              </a:ext>
            </a:extLst>
          </p:cNvPr>
          <p:cNvCxnSpPr>
            <a:stCxn id="3263" idx="2"/>
            <a:endCxn id="3267" idx="0"/>
          </p:cNvCxnSpPr>
          <p:nvPr/>
        </p:nvCxnSpPr>
        <p:spPr>
          <a:xfrm>
            <a:off x="7511025" y="15381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39">
            <a:extLst>
              <a:ext uri="{FF2B5EF4-FFF2-40B4-BE49-F238E27FC236}">
                <a16:creationId xmlns:a16="http://schemas.microsoft.com/office/drawing/2014/main" id="{A1927D2C-1B98-808E-C263-32C7D5402953}"/>
              </a:ext>
            </a:extLst>
          </p:cNvPr>
          <p:cNvSpPr/>
          <p:nvPr/>
        </p:nvSpPr>
        <p:spPr>
          <a:xfrm>
            <a:off x="1531125" y="31961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39">
            <a:extLst>
              <a:ext uri="{FF2B5EF4-FFF2-40B4-BE49-F238E27FC236}">
                <a16:creationId xmlns:a16="http://schemas.microsoft.com/office/drawing/2014/main" id="{DDA17C50-0B4D-23CC-89E9-9071F5883316}"/>
              </a:ext>
            </a:extLst>
          </p:cNvPr>
          <p:cNvSpPr/>
          <p:nvPr/>
        </p:nvSpPr>
        <p:spPr>
          <a:xfrm>
            <a:off x="3495025" y="31961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39">
            <a:extLst>
              <a:ext uri="{FF2B5EF4-FFF2-40B4-BE49-F238E27FC236}">
                <a16:creationId xmlns:a16="http://schemas.microsoft.com/office/drawing/2014/main" id="{AE475055-630D-13C0-BA99-C4DA1A840868}"/>
              </a:ext>
            </a:extLst>
          </p:cNvPr>
          <p:cNvSpPr/>
          <p:nvPr/>
        </p:nvSpPr>
        <p:spPr>
          <a:xfrm>
            <a:off x="5458925" y="31961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39">
            <a:extLst>
              <a:ext uri="{FF2B5EF4-FFF2-40B4-BE49-F238E27FC236}">
                <a16:creationId xmlns:a16="http://schemas.microsoft.com/office/drawing/2014/main" id="{0EC1AAAF-D5CA-DF8E-35BB-882049167D49}"/>
              </a:ext>
            </a:extLst>
          </p:cNvPr>
          <p:cNvSpPr txBox="1"/>
          <p:nvPr/>
        </p:nvSpPr>
        <p:spPr>
          <a:xfrm flipH="1">
            <a:off x="4640925" y="367735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283" name="Google Shape;3283;p39">
            <a:extLst>
              <a:ext uri="{FF2B5EF4-FFF2-40B4-BE49-F238E27FC236}">
                <a16:creationId xmlns:a16="http://schemas.microsoft.com/office/drawing/2014/main" id="{3EE74521-1977-56F9-7982-FB6A1685F286}"/>
              </a:ext>
            </a:extLst>
          </p:cNvPr>
          <p:cNvCxnSpPr>
            <a:cxnSpLocks/>
            <a:stCxn id="3275" idx="3"/>
            <a:endCxn id="3276" idx="1"/>
          </p:cNvCxnSpPr>
          <p:nvPr/>
        </p:nvCxnSpPr>
        <p:spPr>
          <a:xfrm>
            <a:off x="1707525" y="32843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4" name="Google Shape;3284;p39">
            <a:extLst>
              <a:ext uri="{FF2B5EF4-FFF2-40B4-BE49-F238E27FC236}">
                <a16:creationId xmlns:a16="http://schemas.microsoft.com/office/drawing/2014/main" id="{A8D1270F-2ED2-B4B8-0DBF-99BDED3A3B2A}"/>
              </a:ext>
            </a:extLst>
          </p:cNvPr>
          <p:cNvCxnSpPr>
            <a:stCxn id="3276" idx="3"/>
            <a:endCxn id="3277" idx="1"/>
          </p:cNvCxnSpPr>
          <p:nvPr/>
        </p:nvCxnSpPr>
        <p:spPr>
          <a:xfrm>
            <a:off x="3671425" y="32843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39">
            <a:extLst>
              <a:ext uri="{FF2B5EF4-FFF2-40B4-BE49-F238E27FC236}">
                <a16:creationId xmlns:a16="http://schemas.microsoft.com/office/drawing/2014/main" id="{D2F7AB0E-BB29-75EC-B288-F790A6B88109}"/>
              </a:ext>
            </a:extLst>
          </p:cNvPr>
          <p:cNvCxnSpPr>
            <a:cxnSpLocks/>
            <a:stCxn id="3275" idx="2"/>
          </p:cNvCxnSpPr>
          <p:nvPr/>
        </p:nvCxnSpPr>
        <p:spPr>
          <a:xfrm>
            <a:off x="1619325" y="337255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39">
            <a:extLst>
              <a:ext uri="{FF2B5EF4-FFF2-40B4-BE49-F238E27FC236}">
                <a16:creationId xmlns:a16="http://schemas.microsoft.com/office/drawing/2014/main" id="{5F38860E-56BA-DA2D-FC6F-082E11BC945C}"/>
              </a:ext>
            </a:extLst>
          </p:cNvPr>
          <p:cNvCxnSpPr>
            <a:cxnSpLocks/>
            <a:stCxn id="3276" idx="2"/>
          </p:cNvCxnSpPr>
          <p:nvPr/>
        </p:nvCxnSpPr>
        <p:spPr>
          <a:xfrm>
            <a:off x="3583225" y="337255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8" name="Google Shape;3288;p39">
            <a:extLst>
              <a:ext uri="{FF2B5EF4-FFF2-40B4-BE49-F238E27FC236}">
                <a16:creationId xmlns:a16="http://schemas.microsoft.com/office/drawing/2014/main" id="{82FAB943-D2DE-081D-037E-4E939AB4AE5D}"/>
              </a:ext>
            </a:extLst>
          </p:cNvPr>
          <p:cNvCxnSpPr>
            <a:stCxn id="3277" idx="2"/>
            <a:endCxn id="3281" idx="0"/>
          </p:cNvCxnSpPr>
          <p:nvPr/>
        </p:nvCxnSpPr>
        <p:spPr>
          <a:xfrm>
            <a:off x="5547125" y="337255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0" name="Google Shape;3290;p39">
            <a:extLst>
              <a:ext uri="{FF2B5EF4-FFF2-40B4-BE49-F238E27FC236}">
                <a16:creationId xmlns:a16="http://schemas.microsoft.com/office/drawing/2014/main" id="{38B965D9-25CA-28B7-E761-CC30CB3D424D}"/>
              </a:ext>
            </a:extLst>
          </p:cNvPr>
          <p:cNvCxnSpPr>
            <a:cxnSpLocks/>
            <a:stCxn id="3263" idx="3"/>
            <a:endCxn id="3275" idx="1"/>
          </p:cNvCxnSpPr>
          <p:nvPr/>
        </p:nvCxnSpPr>
        <p:spPr>
          <a:xfrm flipH="1">
            <a:off x="1531125" y="1449900"/>
            <a:ext cx="6068100" cy="1834500"/>
          </a:xfrm>
          <a:prstGeom prst="bentConnector5">
            <a:avLst>
              <a:gd name="adj1" fmla="val -13955"/>
              <a:gd name="adj2" fmla="val 80311"/>
              <a:gd name="adj3" fmla="val 1134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267;p39">
            <a:extLst>
              <a:ext uri="{FF2B5EF4-FFF2-40B4-BE49-F238E27FC236}">
                <a16:creationId xmlns:a16="http://schemas.microsoft.com/office/drawing/2014/main" id="{D73466E4-15DD-8CF0-FB67-2D2BF81C1269}"/>
              </a:ext>
            </a:extLst>
          </p:cNvPr>
          <p:cNvSpPr txBox="1"/>
          <p:nvPr/>
        </p:nvSpPr>
        <p:spPr>
          <a:xfrm flipH="1">
            <a:off x="776526" y="3660625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12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" name="Google Shape;3266;p39">
            <a:extLst>
              <a:ext uri="{FF2B5EF4-FFF2-40B4-BE49-F238E27FC236}">
                <a16:creationId xmlns:a16="http://schemas.microsoft.com/office/drawing/2014/main" id="{7EFBB838-C30E-A1C0-92E6-1B4C11CF0C1C}"/>
              </a:ext>
            </a:extLst>
          </p:cNvPr>
          <p:cNvSpPr txBox="1"/>
          <p:nvPr/>
        </p:nvSpPr>
        <p:spPr>
          <a:xfrm flipH="1">
            <a:off x="2752825" y="367735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13 &amp; 14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" name="Google Shape;3266;p39">
            <a:extLst>
              <a:ext uri="{FF2B5EF4-FFF2-40B4-BE49-F238E27FC236}">
                <a16:creationId xmlns:a16="http://schemas.microsoft.com/office/drawing/2014/main" id="{0E3FC746-960B-A606-0DC2-9C2AACFD264E}"/>
              </a:ext>
            </a:extLst>
          </p:cNvPr>
          <p:cNvSpPr txBox="1"/>
          <p:nvPr/>
        </p:nvSpPr>
        <p:spPr>
          <a:xfrm flipH="1">
            <a:off x="4653374" y="3676928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Week 15</a:t>
            </a: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59675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28"/>
          <p:cNvSpPr txBox="1">
            <a:spLocks noGrp="1"/>
          </p:cNvSpPr>
          <p:nvPr>
            <p:ph type="title"/>
          </p:nvPr>
        </p:nvSpPr>
        <p:spPr>
          <a:xfrm>
            <a:off x="720000" y="113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u="sng"/>
              <a:t>Table of Content</a:t>
            </a:r>
          </a:p>
        </p:txBody>
      </p:sp>
      <p:graphicFrame>
        <p:nvGraphicFramePr>
          <p:cNvPr id="2597" name="Google Shape;2597;p28"/>
          <p:cNvGraphicFramePr/>
          <p:nvPr>
            <p:extLst>
              <p:ext uri="{D42A27DB-BD31-4B8C-83A1-F6EECF244321}">
                <p14:modId xmlns:p14="http://schemas.microsoft.com/office/powerpoint/2010/main" val="2827245656"/>
              </p:ext>
            </p:extLst>
          </p:nvPr>
        </p:nvGraphicFramePr>
        <p:xfrm>
          <a:off x="636873" y="816784"/>
          <a:ext cx="7688000" cy="1927046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Self Introduction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None/>
                      </a:pPr>
                      <a:endParaRPr lang="en-MY"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Course Timeline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Technology Stack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Overview, Problem Statement &amp; Objective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Exploratory Data Analysis</a:t>
                      </a:r>
                      <a:endParaRPr sz="1100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+mj-lt"/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Google Shape;2597;p28">
            <a:extLst>
              <a:ext uri="{FF2B5EF4-FFF2-40B4-BE49-F238E27FC236}">
                <a16:creationId xmlns:a16="http://schemas.microsoft.com/office/drawing/2014/main" id="{69BD2EDC-D743-4496-2745-FB442FD52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45410"/>
              </p:ext>
            </p:extLst>
          </p:nvPr>
        </p:nvGraphicFramePr>
        <p:xfrm>
          <a:off x="637946" y="2721941"/>
          <a:ext cx="7688000" cy="1636149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45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Feature Impotance (Random Forest)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Wingdings" panose="05000000000000000000" pitchFamily="2" charset="2"/>
                        <a:buChar char="Ø"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MY"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Predictive Modeling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Solution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Timeline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978019F-74B5-65D2-BF15-5DCEB95164D1}"/>
              </a:ext>
            </a:extLst>
          </p:cNvPr>
          <p:cNvSpPr txBox="1">
            <a:spLocks/>
          </p:cNvSpPr>
          <p:nvPr/>
        </p:nvSpPr>
        <p:spPr>
          <a:xfrm>
            <a:off x="2703614" y="2369474"/>
            <a:ext cx="5386905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Data Inspection, Anamolies Detection (Distribution &amp; Boxplot) &amp; Segment dataset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DB3B720-2A55-BE28-38A1-31504BD75D3D}"/>
              </a:ext>
            </a:extLst>
          </p:cNvPr>
          <p:cNvSpPr txBox="1">
            <a:spLocks/>
          </p:cNvSpPr>
          <p:nvPr/>
        </p:nvSpPr>
        <p:spPr>
          <a:xfrm>
            <a:off x="2721983" y="870507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Education, Work experience &amp; About 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D7B050E-F12F-F02B-2AC5-67894BBBC143}"/>
              </a:ext>
            </a:extLst>
          </p:cNvPr>
          <p:cNvSpPr txBox="1">
            <a:spLocks/>
          </p:cNvSpPr>
          <p:nvPr/>
        </p:nvSpPr>
        <p:spPr>
          <a:xfrm>
            <a:off x="2721983" y="1235047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The period spanning from month 1 to month 6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0891F-7059-A5DD-E2B5-6E74817D0179}"/>
              </a:ext>
            </a:extLst>
          </p:cNvPr>
          <p:cNvSpPr txBox="1">
            <a:spLocks/>
          </p:cNvSpPr>
          <p:nvPr/>
        </p:nvSpPr>
        <p:spPr>
          <a:xfrm>
            <a:off x="2703614" y="2737789"/>
            <a:ext cx="476282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Encoding, Random Forest ML, Hyperparameter Tuning &amp; Top of feature  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D9265B8-49FD-2F58-CB55-D3CC29A787F0}"/>
              </a:ext>
            </a:extLst>
          </p:cNvPr>
          <p:cNvSpPr txBox="1">
            <a:spLocks/>
          </p:cNvSpPr>
          <p:nvPr/>
        </p:nvSpPr>
        <p:spPr>
          <a:xfrm>
            <a:off x="2721983" y="3639954"/>
            <a:ext cx="331147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MY" sz="9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Outfit ExtraBold"/>
              </a:rPr>
              <a:t>Recommendations for reducing churn</a:t>
            </a:r>
          </a:p>
          <a:p>
            <a:pPr marL="139700" indent="0">
              <a:buNone/>
            </a:pPr>
            <a:endParaRPr lang="en-MY" sz="9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628E4-3BCB-3247-7EB7-84965275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91207"/>
              </p:ext>
            </p:extLst>
          </p:nvPr>
        </p:nvGraphicFramePr>
        <p:xfrm>
          <a:off x="636873" y="4358090"/>
          <a:ext cx="7688000" cy="377743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45227">
                  <a:extLst>
                    <a:ext uri="{9D8B030D-6E8A-4147-A177-3AD203B41FA5}">
                      <a16:colId xmlns:a16="http://schemas.microsoft.com/office/drawing/2014/main" val="3724965512"/>
                    </a:ext>
                  </a:extLst>
                </a:gridCol>
                <a:gridCol w="5442773">
                  <a:extLst>
                    <a:ext uri="{9D8B030D-6E8A-4147-A177-3AD203B41FA5}">
                      <a16:colId xmlns:a16="http://schemas.microsoft.com/office/drawing/2014/main" val="3473633075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Budget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541230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0D451-7160-A30C-F6A0-534484D8498E}"/>
              </a:ext>
            </a:extLst>
          </p:cNvPr>
          <p:cNvSpPr txBox="1">
            <a:spLocks/>
          </p:cNvSpPr>
          <p:nvPr/>
        </p:nvSpPr>
        <p:spPr>
          <a:xfrm>
            <a:off x="2721983" y="1600275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Language, tools and environment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FFF21C-E2C3-4310-8037-6BB897C8DB3D}"/>
              </a:ext>
            </a:extLst>
          </p:cNvPr>
          <p:cNvSpPr txBox="1">
            <a:spLocks/>
          </p:cNvSpPr>
          <p:nvPr/>
        </p:nvSpPr>
        <p:spPr>
          <a:xfrm>
            <a:off x="2703614" y="1986418"/>
            <a:ext cx="5463372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</a:t>
            </a:r>
            <a:r>
              <a:rPr lang="en-GB" sz="900" b="1"/>
              <a:t>This project aims to address industry problems by achieving objectives through the defined step</a:t>
            </a:r>
            <a:endParaRPr lang="en-MY" sz="900" b="1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696457E-58FC-92E9-6FFA-AFA92A4BB494}"/>
              </a:ext>
            </a:extLst>
          </p:cNvPr>
          <p:cNvSpPr txBox="1">
            <a:spLocks/>
          </p:cNvSpPr>
          <p:nvPr/>
        </p:nvSpPr>
        <p:spPr>
          <a:xfrm>
            <a:off x="2721983" y="3190741"/>
            <a:ext cx="476282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Encoding, Machine learning, Hyperparameter Tuning &amp; Result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42"/>
          <p:cNvSpPr txBox="1">
            <a:spLocks noGrp="1"/>
          </p:cNvSpPr>
          <p:nvPr>
            <p:ph type="title"/>
          </p:nvPr>
        </p:nvSpPr>
        <p:spPr>
          <a:xfrm>
            <a:off x="719988" y="3618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Budget	</a:t>
            </a:r>
            <a:endParaRPr u="sng"/>
          </a:p>
        </p:txBody>
      </p:sp>
      <p:graphicFrame>
        <p:nvGraphicFramePr>
          <p:cNvPr id="3335" name="Google Shape;3335;p42"/>
          <p:cNvGraphicFramePr/>
          <p:nvPr/>
        </p:nvGraphicFramePr>
        <p:xfrm>
          <a:off x="719988" y="1067325"/>
          <a:ext cx="7703775" cy="3489469"/>
        </p:xfrm>
        <a:graphic>
          <a:graphicData uri="http://schemas.openxmlformats.org/drawingml/2006/table">
            <a:tbl>
              <a:tblPr>
                <a:noFill/>
                <a:tableStyleId>{E576C715-27AD-404A-8533-3D615BE9DF5D}</a:tableStyleId>
              </a:tblPr>
              <a:tblGrid>
                <a:gridCol w="12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Criteria</a:t>
                      </a:r>
                      <a:endParaRPr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Excellent (4)</a:t>
                      </a:r>
                      <a:endParaRPr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Good (3)</a:t>
                      </a:r>
                      <a:endParaRPr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Basic (2)</a:t>
                      </a:r>
                      <a:endParaRPr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Limited (1)</a:t>
                      </a:r>
                      <a:endParaRPr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Scientific method application</a:t>
                      </a:r>
                      <a:endParaRPr sz="12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Thorough application; precise hypotheses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Appropriate application; clear hypotheses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application; some inconsistencies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application; significant gaps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collection and analysis</a:t>
                      </a:r>
                      <a:endParaRPr sz="12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Comprehensive, accurate data; advanced tools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Accurate data; appropriate tools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inaccuracies; basic tools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data; significant inaccuracies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Critical thinking skills</a:t>
                      </a:r>
                      <a:endParaRPr sz="12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Exceptional critical thinking; integrates concepts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Effective critical thinking; logical conclusions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critical thinking; limited connections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critical thinking; lacks depth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Communication and presentation</a:t>
                      </a:r>
                      <a:endParaRPr sz="12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45700" marR="45700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Clear, persuasive communication; appropriate terminology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Clear communication; correct terminology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clarity; inconsistent terminology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Unclear communication; incorrect terminology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27425" marR="27425" marT="18275" marB="182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59" name="Google Shape;3359;p45"/>
          <p:cNvSpPr txBox="1">
            <a:spLocks noGrp="1"/>
          </p:cNvSpPr>
          <p:nvPr>
            <p:ph type="subTitle" idx="1"/>
          </p:nvPr>
        </p:nvSpPr>
        <p:spPr>
          <a:xfrm>
            <a:off x="7200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Actively seek research opportunities, such as internships, summer programs, or volunteering at laboratories or research institutions. That is key to gaining experience</a:t>
            </a:r>
            <a:endParaRPr/>
          </a:p>
        </p:txBody>
      </p:sp>
      <p:sp>
        <p:nvSpPr>
          <p:cNvPr id="3360" name="Google Shape;3360;p45"/>
          <p:cNvSpPr txBox="1">
            <a:spLocks noGrp="1"/>
          </p:cNvSpPr>
          <p:nvPr>
            <p:ph type="subTitle" idx="2"/>
          </p:nvPr>
        </p:nvSpPr>
        <p:spPr>
          <a:xfrm>
            <a:off x="3382483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and teamwork are integral to scientific research, so foster strong interpersonal skills and the ability to work well with others</a:t>
            </a:r>
            <a:endParaRPr/>
          </a:p>
        </p:txBody>
      </p:sp>
      <p:sp>
        <p:nvSpPr>
          <p:cNvPr id="3361" name="Google Shape;3361;p45"/>
          <p:cNvSpPr txBox="1">
            <a:spLocks noGrp="1"/>
          </p:cNvSpPr>
          <p:nvPr>
            <p:ph type="subTitle" idx="3"/>
          </p:nvPr>
        </p:nvSpPr>
        <p:spPr>
          <a:xfrm>
            <a:off x="60449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up with the latest developments in your field of interest. Be open to interdisciplinary approaches and new technologies, as science is an ever-evolving discipline</a:t>
            </a:r>
            <a:endParaRPr/>
          </a:p>
        </p:txBody>
      </p:sp>
      <p:sp>
        <p:nvSpPr>
          <p:cNvPr id="3362" name="Google Shape;3362;p45"/>
          <p:cNvSpPr txBox="1">
            <a:spLocks noGrp="1"/>
          </p:cNvSpPr>
          <p:nvPr>
            <p:ph type="subTitle" idx="4"/>
          </p:nvPr>
        </p:nvSpPr>
        <p:spPr>
          <a:xfrm>
            <a:off x="720049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3363" name="Google Shape;3363;p45"/>
          <p:cNvSpPr txBox="1">
            <a:spLocks noGrp="1"/>
          </p:cNvSpPr>
          <p:nvPr>
            <p:ph type="subTitle" idx="5"/>
          </p:nvPr>
        </p:nvSpPr>
        <p:spPr>
          <a:xfrm>
            <a:off x="3382488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3364" name="Google Shape;3364;p45"/>
          <p:cNvSpPr txBox="1">
            <a:spLocks noGrp="1"/>
          </p:cNvSpPr>
          <p:nvPr>
            <p:ph type="subTitle" idx="6"/>
          </p:nvPr>
        </p:nvSpPr>
        <p:spPr>
          <a:xfrm>
            <a:off x="6044951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up to date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BEB3-0AFC-2016-79EC-6A42FF78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974" y="1506909"/>
            <a:ext cx="7704000" cy="572700"/>
          </a:xfrm>
        </p:spPr>
        <p:txBody>
          <a:bodyPr/>
          <a:lstStyle/>
          <a:p>
            <a:r>
              <a:rPr lang="en-GB" sz="5000"/>
              <a:t>Thank You For </a:t>
            </a:r>
            <a:br>
              <a:rPr lang="en-GB" sz="5000"/>
            </a:br>
            <a:r>
              <a:rPr lang="en-GB" sz="5000"/>
              <a:t>Your Time !</a:t>
            </a:r>
            <a:endParaRPr lang="en-MY" sz="5000"/>
          </a:p>
        </p:txBody>
      </p:sp>
    </p:spTree>
    <p:extLst>
      <p:ext uri="{BB962C8B-B14F-4D97-AF65-F5344CB8AC3E}">
        <p14:creationId xmlns:p14="http://schemas.microsoft.com/office/powerpoint/2010/main" val="294237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86499-6232-C5C0-3736-B69D59842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84916"/>
            <a:ext cx="7704000" cy="334500"/>
          </a:xfrm>
        </p:spPr>
        <p:txBody>
          <a:bodyPr/>
          <a:lstStyle/>
          <a:p>
            <a:r>
              <a:rPr lang="en-MY" b="1"/>
              <a:t>About 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5F3C46-35ED-A399-5AFF-E3976623B941}"/>
              </a:ext>
            </a:extLst>
          </p:cNvPr>
          <p:cNvSpPr txBox="1">
            <a:spLocks/>
          </p:cNvSpPr>
          <p:nvPr/>
        </p:nvSpPr>
        <p:spPr>
          <a:xfrm>
            <a:off x="720000" y="1932321"/>
            <a:ext cx="7704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MY" b="1"/>
              <a:t>Education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0FD72-8A92-60E5-ECC5-77764ADD2055}"/>
              </a:ext>
            </a:extLst>
          </p:cNvPr>
          <p:cNvSpPr txBox="1">
            <a:spLocks/>
          </p:cNvSpPr>
          <p:nvPr/>
        </p:nvSpPr>
        <p:spPr>
          <a:xfrm>
            <a:off x="720000" y="3565480"/>
            <a:ext cx="7704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MY" b="1"/>
              <a:t>Work experience</a:t>
            </a:r>
          </a:p>
        </p:txBody>
      </p:sp>
      <p:pic>
        <p:nvPicPr>
          <p:cNvPr id="10" name="Picture 9" descr="A person in a red shirt&#10;&#10;AI-generated content may be incorrect.">
            <a:extLst>
              <a:ext uri="{FF2B5EF4-FFF2-40B4-BE49-F238E27FC236}">
                <a16:creationId xmlns:a16="http://schemas.microsoft.com/office/drawing/2014/main" id="{F4366C2D-EE30-6025-68C8-DCE54F3D7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4156" y="149155"/>
            <a:ext cx="3945194" cy="48451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2596;p28">
            <a:extLst>
              <a:ext uri="{FF2B5EF4-FFF2-40B4-BE49-F238E27FC236}">
                <a16:creationId xmlns:a16="http://schemas.microsoft.com/office/drawing/2014/main" id="{26763BFD-E316-E427-F05F-EB5BCD9351C3}"/>
              </a:ext>
            </a:extLst>
          </p:cNvPr>
          <p:cNvSpPr txBox="1">
            <a:spLocks/>
          </p:cNvSpPr>
          <p:nvPr/>
        </p:nvSpPr>
        <p:spPr>
          <a:xfrm>
            <a:off x="720000" y="81478"/>
            <a:ext cx="31096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Self Introduction</a:t>
            </a:r>
          </a:p>
        </p:txBody>
      </p:sp>
      <p:pic>
        <p:nvPicPr>
          <p:cNvPr id="1028" name="Picture 4" descr="Logo UKM – Pusat Komunikasi Korporat">
            <a:extLst>
              <a:ext uri="{FF2B5EF4-FFF2-40B4-BE49-F238E27FC236}">
                <a16:creationId xmlns:a16="http://schemas.microsoft.com/office/drawing/2014/main" id="{637DD55C-D359-3D0B-A382-F034EB86C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17" y="216275"/>
            <a:ext cx="1994467" cy="71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nyelami Esensi Kegiatan Ekonomi: Tantangan dan Peluang">
            <a:extLst>
              <a:ext uri="{FF2B5EF4-FFF2-40B4-BE49-F238E27FC236}">
                <a16:creationId xmlns:a16="http://schemas.microsoft.com/office/drawing/2014/main" id="{FC5CB133-DACC-6D5F-1096-9D9F4F82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05" y="230649"/>
            <a:ext cx="1030331" cy="5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TEP extended till Dec 31, 2023, with salary increase of RM100">
            <a:extLst>
              <a:ext uri="{FF2B5EF4-FFF2-40B4-BE49-F238E27FC236}">
                <a16:creationId xmlns:a16="http://schemas.microsoft.com/office/drawing/2014/main" id="{16953114-84C7-7468-47B7-A821C262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09" y="1254519"/>
            <a:ext cx="955442" cy="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Become a Data Analyst Without Experience">
            <a:extLst>
              <a:ext uri="{FF2B5EF4-FFF2-40B4-BE49-F238E27FC236}">
                <a16:creationId xmlns:a16="http://schemas.microsoft.com/office/drawing/2014/main" id="{9CCAB8D4-277E-E25E-118C-4C4C9566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3" y="927843"/>
            <a:ext cx="826077" cy="8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Data Science? - Meaning, Lifecycle, Data Scientist Skills">
            <a:extLst>
              <a:ext uri="{FF2B5EF4-FFF2-40B4-BE49-F238E27FC236}">
                <a16:creationId xmlns:a16="http://schemas.microsoft.com/office/drawing/2014/main" id="{6EF1D554-9AFA-82AF-78EC-D191D705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86" y="1854146"/>
            <a:ext cx="1147724" cy="7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n with the inscription admin icon, outline style 15665684 Vector Art at  Vecteezy">
            <a:extLst>
              <a:ext uri="{FF2B5EF4-FFF2-40B4-BE49-F238E27FC236}">
                <a16:creationId xmlns:a16="http://schemas.microsoft.com/office/drawing/2014/main" id="{4626763E-6A99-5D67-E206-37D5B32A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23" y="2045776"/>
            <a:ext cx="607468" cy="60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06;p29">
            <a:extLst>
              <a:ext uri="{FF2B5EF4-FFF2-40B4-BE49-F238E27FC236}">
                <a16:creationId xmlns:a16="http://schemas.microsoft.com/office/drawing/2014/main" id="{EEFEC0EE-258F-89C3-B131-6E703989A80E}"/>
              </a:ext>
            </a:extLst>
          </p:cNvPr>
          <p:cNvSpPr txBox="1">
            <a:spLocks/>
          </p:cNvSpPr>
          <p:nvPr/>
        </p:nvSpPr>
        <p:spPr>
          <a:xfrm>
            <a:off x="1134684" y="754251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Name</a:t>
            </a:r>
            <a:r>
              <a:rPr lang="en-GB" sz="900"/>
              <a:t>: Zaki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Hometown</a:t>
            </a:r>
            <a:r>
              <a:rPr lang="en-GB" sz="900"/>
              <a:t>: </a:t>
            </a:r>
            <a:r>
              <a:rPr lang="en-MY" sz="900"/>
              <a:t>Ipoh, Perak</a:t>
            </a:r>
            <a:r>
              <a:rPr lang="en-GB" sz="900"/>
              <a:t>.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Current Location</a:t>
            </a:r>
            <a:r>
              <a:rPr lang="en-GB" sz="900"/>
              <a:t>: Living in Putrajaya for work purposes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Passion: </a:t>
            </a:r>
            <a:r>
              <a:rPr lang="en-GB" sz="900"/>
              <a:t>Determined to explore new fields and continuously learn and improve</a:t>
            </a:r>
            <a:r>
              <a:rPr lang="en-GB" sz="1050"/>
              <a:t>.</a:t>
            </a:r>
          </a:p>
          <a:p>
            <a:pPr marL="0" indent="0">
              <a:buNone/>
            </a:pPr>
            <a:endParaRPr lang="en-GB" sz="900" b="1"/>
          </a:p>
          <a:p>
            <a:pPr marL="0" indent="0">
              <a:buNone/>
            </a:pPr>
            <a:endParaRPr lang="en-GB" sz="900"/>
          </a:p>
          <a:p>
            <a:pPr marL="0" indent="0">
              <a:buNone/>
            </a:pPr>
            <a:endParaRPr lang="en-MY" sz="900"/>
          </a:p>
        </p:txBody>
      </p:sp>
      <p:sp>
        <p:nvSpPr>
          <p:cNvPr id="9" name="Google Shape;2606;p29">
            <a:extLst>
              <a:ext uri="{FF2B5EF4-FFF2-40B4-BE49-F238E27FC236}">
                <a16:creationId xmlns:a16="http://schemas.microsoft.com/office/drawing/2014/main" id="{CA7EC132-0EA6-099B-1BCB-76D5508A0ACF}"/>
              </a:ext>
            </a:extLst>
          </p:cNvPr>
          <p:cNvSpPr txBox="1">
            <a:spLocks/>
          </p:cNvSpPr>
          <p:nvPr/>
        </p:nvSpPr>
        <p:spPr>
          <a:xfrm>
            <a:off x="1134684" y="2006722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Degree</a:t>
            </a:r>
            <a:r>
              <a:rPr lang="en-GB" sz="900"/>
              <a:t>: </a:t>
            </a:r>
            <a:r>
              <a:rPr lang="en-MY" sz="900"/>
              <a:t>Bachelor’s in Economics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Graduate Year</a:t>
            </a:r>
            <a:r>
              <a:rPr lang="en-GB" sz="900"/>
              <a:t>: </a:t>
            </a:r>
            <a:r>
              <a:rPr lang="en-MY" sz="900"/>
              <a:t>End of 2022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Challenges</a:t>
            </a:r>
            <a:r>
              <a:rPr lang="en-GB" sz="900"/>
              <a:t>: Completed degree during the COVID-19 pandemic, which made learning and exams difficult due to the shift to online platforms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Achievement: </a:t>
            </a:r>
            <a:r>
              <a:rPr lang="en-GB" sz="900"/>
              <a:t>Despite challenges, remained focused on pursuing personal growth and career development.</a:t>
            </a:r>
          </a:p>
          <a:p>
            <a:pPr marL="0" indent="0">
              <a:buNone/>
            </a:pPr>
            <a:endParaRPr lang="en-MY" sz="900"/>
          </a:p>
        </p:txBody>
      </p:sp>
      <p:sp>
        <p:nvSpPr>
          <p:cNvPr id="11" name="Google Shape;2606;p29">
            <a:extLst>
              <a:ext uri="{FF2B5EF4-FFF2-40B4-BE49-F238E27FC236}">
                <a16:creationId xmlns:a16="http://schemas.microsoft.com/office/drawing/2014/main" id="{8FBB771A-9FBB-1BC2-E7C3-E5A85D2F38EF}"/>
              </a:ext>
            </a:extLst>
          </p:cNvPr>
          <p:cNvSpPr txBox="1">
            <a:spLocks/>
          </p:cNvSpPr>
          <p:nvPr/>
        </p:nvSpPr>
        <p:spPr>
          <a:xfrm>
            <a:off x="1134684" y="3685548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Position</a:t>
            </a:r>
            <a:r>
              <a:rPr lang="en-GB" sz="900"/>
              <a:t>: Personal MYSTEP (Graduate Program) at the Ministry of Economic Affairs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Duration</a:t>
            </a:r>
            <a:r>
              <a:rPr lang="en-GB" sz="900"/>
              <a:t>: </a:t>
            </a:r>
            <a:r>
              <a:rPr lang="en-MY" sz="900"/>
              <a:t>Almost 2 Years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MY" sz="900" b="1"/>
              <a:t>Responsibilities</a:t>
            </a:r>
            <a:r>
              <a:rPr lang="en-GB" sz="900"/>
              <a:t>: Gained experience in management and government-related work, assisting in economic projects and initiatives.</a:t>
            </a:r>
          </a:p>
          <a:p>
            <a:pPr marL="0" indent="0">
              <a:buNone/>
            </a:pPr>
            <a:endParaRPr lang="en-MY" sz="900"/>
          </a:p>
        </p:txBody>
      </p:sp>
    </p:spTree>
    <p:extLst>
      <p:ext uri="{BB962C8B-B14F-4D97-AF65-F5344CB8AC3E}">
        <p14:creationId xmlns:p14="http://schemas.microsoft.com/office/powerpoint/2010/main" val="34964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0C7F0879-FD14-0142-3006-0D0514B1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81E7A3D-28D5-3DEC-18CC-EFCC58802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Course Timeline</a:t>
            </a:r>
            <a:endParaRPr u="sng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3605CB-38F3-526A-B1C4-DD7E2BD01554}"/>
              </a:ext>
            </a:extLst>
          </p:cNvPr>
          <p:cNvGrpSpPr/>
          <p:nvPr/>
        </p:nvGrpSpPr>
        <p:grpSpPr>
          <a:xfrm>
            <a:off x="176677" y="1172724"/>
            <a:ext cx="7948229" cy="3369362"/>
            <a:chOff x="109621" y="1178820"/>
            <a:chExt cx="7948229" cy="3369362"/>
          </a:xfrm>
        </p:grpSpPr>
        <p:sp>
          <p:nvSpPr>
            <p:cNvPr id="3260" name="Google Shape;3260;p39">
              <a:extLst>
                <a:ext uri="{FF2B5EF4-FFF2-40B4-BE49-F238E27FC236}">
                  <a16:creationId xmlns:a16="http://schemas.microsoft.com/office/drawing/2014/main" id="{60A07788-037F-C0FE-B167-91BAC4D406C0}"/>
                </a:ext>
              </a:extLst>
            </p:cNvPr>
            <p:cNvSpPr/>
            <p:nvPr/>
          </p:nvSpPr>
          <p:spPr>
            <a:xfrm>
              <a:off x="9276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9">
              <a:extLst>
                <a:ext uri="{FF2B5EF4-FFF2-40B4-BE49-F238E27FC236}">
                  <a16:creationId xmlns:a16="http://schemas.microsoft.com/office/drawing/2014/main" id="{F50B9C2C-F6DB-A507-8C35-420154545652}"/>
                </a:ext>
              </a:extLst>
            </p:cNvPr>
            <p:cNvSpPr/>
            <p:nvPr/>
          </p:nvSpPr>
          <p:spPr>
            <a:xfrm>
              <a:off x="28915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9">
              <a:extLst>
                <a:ext uri="{FF2B5EF4-FFF2-40B4-BE49-F238E27FC236}">
                  <a16:creationId xmlns:a16="http://schemas.microsoft.com/office/drawing/2014/main" id="{F5E98435-3A93-E89B-58E7-AA19BA410B69}"/>
                </a:ext>
              </a:extLst>
            </p:cNvPr>
            <p:cNvSpPr/>
            <p:nvPr/>
          </p:nvSpPr>
          <p:spPr>
            <a:xfrm>
              <a:off x="48554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9">
              <a:extLst>
                <a:ext uri="{FF2B5EF4-FFF2-40B4-BE49-F238E27FC236}">
                  <a16:creationId xmlns:a16="http://schemas.microsoft.com/office/drawing/2014/main" id="{079DC1B2-42F3-6684-6E86-0E26806B2E5C}"/>
                </a:ext>
              </a:extLst>
            </p:cNvPr>
            <p:cNvSpPr/>
            <p:nvPr/>
          </p:nvSpPr>
          <p:spPr>
            <a:xfrm>
              <a:off x="68193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9">
              <a:extLst>
                <a:ext uri="{FF2B5EF4-FFF2-40B4-BE49-F238E27FC236}">
                  <a16:creationId xmlns:a16="http://schemas.microsoft.com/office/drawing/2014/main" id="{45161036-6C86-D72A-7283-C257C71CE21A}"/>
                </a:ext>
              </a:extLst>
            </p:cNvPr>
            <p:cNvSpPr txBox="1"/>
            <p:nvPr/>
          </p:nvSpPr>
          <p:spPr>
            <a:xfrm flipH="1">
              <a:off x="1096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1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5" name="Google Shape;3265;p39">
              <a:extLst>
                <a:ext uri="{FF2B5EF4-FFF2-40B4-BE49-F238E27FC236}">
                  <a16:creationId xmlns:a16="http://schemas.microsoft.com/office/drawing/2014/main" id="{4EF24A83-442A-9CCC-ED8A-21C97313CA3F}"/>
                </a:ext>
              </a:extLst>
            </p:cNvPr>
            <p:cNvSpPr txBox="1"/>
            <p:nvPr/>
          </p:nvSpPr>
          <p:spPr>
            <a:xfrm flipH="1">
              <a:off x="20735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2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6" name="Google Shape;3266;p39">
              <a:extLst>
                <a:ext uri="{FF2B5EF4-FFF2-40B4-BE49-F238E27FC236}">
                  <a16:creationId xmlns:a16="http://schemas.microsoft.com/office/drawing/2014/main" id="{61AC990C-3504-3046-8889-D8C1FE6B1E83}"/>
                </a:ext>
              </a:extLst>
            </p:cNvPr>
            <p:cNvSpPr txBox="1"/>
            <p:nvPr/>
          </p:nvSpPr>
          <p:spPr>
            <a:xfrm flipH="1">
              <a:off x="40374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3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7" name="Google Shape;3267;p39">
              <a:extLst>
                <a:ext uri="{FF2B5EF4-FFF2-40B4-BE49-F238E27FC236}">
                  <a16:creationId xmlns:a16="http://schemas.microsoft.com/office/drawing/2014/main" id="{5D3057A4-696B-18C7-1ECB-5E898D44ACF1}"/>
                </a:ext>
              </a:extLst>
            </p:cNvPr>
            <p:cNvSpPr txBox="1"/>
            <p:nvPr/>
          </p:nvSpPr>
          <p:spPr>
            <a:xfrm flipH="1">
              <a:off x="60013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4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3268" name="Google Shape;3268;p39">
              <a:extLst>
                <a:ext uri="{FF2B5EF4-FFF2-40B4-BE49-F238E27FC236}">
                  <a16:creationId xmlns:a16="http://schemas.microsoft.com/office/drawing/2014/main" id="{139C4872-A140-EE6F-498C-CF03137C9EFB}"/>
                </a:ext>
              </a:extLst>
            </p:cNvPr>
            <p:cNvCxnSpPr>
              <a:stCxn id="3260" idx="3"/>
              <a:endCxn id="3261" idx="1"/>
            </p:cNvCxnSpPr>
            <p:nvPr/>
          </p:nvCxnSpPr>
          <p:spPr>
            <a:xfrm>
              <a:off x="11040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9" name="Google Shape;3269;p39">
              <a:extLst>
                <a:ext uri="{FF2B5EF4-FFF2-40B4-BE49-F238E27FC236}">
                  <a16:creationId xmlns:a16="http://schemas.microsoft.com/office/drawing/2014/main" id="{F02FC725-1987-8D1E-03FE-927883C5AF6D}"/>
                </a:ext>
              </a:extLst>
            </p:cNvPr>
            <p:cNvCxnSpPr>
              <a:stCxn id="3261" idx="3"/>
              <a:endCxn id="3262" idx="1"/>
            </p:cNvCxnSpPr>
            <p:nvPr/>
          </p:nvCxnSpPr>
          <p:spPr>
            <a:xfrm>
              <a:off x="30679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0" name="Google Shape;3270;p39">
              <a:extLst>
                <a:ext uri="{FF2B5EF4-FFF2-40B4-BE49-F238E27FC236}">
                  <a16:creationId xmlns:a16="http://schemas.microsoft.com/office/drawing/2014/main" id="{C5E42485-D74B-84FF-7756-92DFF1041E1F}"/>
                </a:ext>
              </a:extLst>
            </p:cNvPr>
            <p:cNvCxnSpPr>
              <a:stCxn id="3262" idx="3"/>
              <a:endCxn id="3263" idx="1"/>
            </p:cNvCxnSpPr>
            <p:nvPr/>
          </p:nvCxnSpPr>
          <p:spPr>
            <a:xfrm>
              <a:off x="50318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1" name="Google Shape;3271;p39">
              <a:extLst>
                <a:ext uri="{FF2B5EF4-FFF2-40B4-BE49-F238E27FC236}">
                  <a16:creationId xmlns:a16="http://schemas.microsoft.com/office/drawing/2014/main" id="{CBC7AE41-509D-04ED-1CCB-69B2EE728C52}"/>
                </a:ext>
              </a:extLst>
            </p:cNvPr>
            <p:cNvCxnSpPr>
              <a:stCxn id="3260" idx="2"/>
              <a:endCxn id="3264" idx="0"/>
            </p:cNvCxnSpPr>
            <p:nvPr/>
          </p:nvCxnSpPr>
          <p:spPr>
            <a:xfrm>
              <a:off x="10158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2" name="Google Shape;3272;p39">
              <a:extLst>
                <a:ext uri="{FF2B5EF4-FFF2-40B4-BE49-F238E27FC236}">
                  <a16:creationId xmlns:a16="http://schemas.microsoft.com/office/drawing/2014/main" id="{88ADC79B-FC58-E3B5-FA3D-5FFD4DA80075}"/>
                </a:ext>
              </a:extLst>
            </p:cNvPr>
            <p:cNvCxnSpPr>
              <a:stCxn id="3261" idx="2"/>
              <a:endCxn id="3265" idx="0"/>
            </p:cNvCxnSpPr>
            <p:nvPr/>
          </p:nvCxnSpPr>
          <p:spPr>
            <a:xfrm>
              <a:off x="29797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3" name="Google Shape;3273;p39">
              <a:extLst>
                <a:ext uri="{FF2B5EF4-FFF2-40B4-BE49-F238E27FC236}">
                  <a16:creationId xmlns:a16="http://schemas.microsoft.com/office/drawing/2014/main" id="{B1286AD2-C3FC-748B-8EB7-FE948A76D108}"/>
                </a:ext>
              </a:extLst>
            </p:cNvPr>
            <p:cNvCxnSpPr>
              <a:stCxn id="3262" idx="2"/>
              <a:endCxn id="3266" idx="0"/>
            </p:cNvCxnSpPr>
            <p:nvPr/>
          </p:nvCxnSpPr>
          <p:spPr>
            <a:xfrm>
              <a:off x="49436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4" name="Google Shape;3274;p39">
              <a:extLst>
                <a:ext uri="{FF2B5EF4-FFF2-40B4-BE49-F238E27FC236}">
                  <a16:creationId xmlns:a16="http://schemas.microsoft.com/office/drawing/2014/main" id="{2D38B075-7BEF-C180-56D9-2B34F1109EA5}"/>
                </a:ext>
              </a:extLst>
            </p:cNvPr>
            <p:cNvCxnSpPr>
              <a:stCxn id="3263" idx="2"/>
              <a:endCxn id="3267" idx="0"/>
            </p:cNvCxnSpPr>
            <p:nvPr/>
          </p:nvCxnSpPr>
          <p:spPr>
            <a:xfrm>
              <a:off x="69075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BECA20-DB3C-AC58-B76F-91587EBB6C27}"/>
                </a:ext>
              </a:extLst>
            </p:cNvPr>
            <p:cNvSpPr txBox="1"/>
            <p:nvPr/>
          </p:nvSpPr>
          <p:spPr>
            <a:xfrm>
              <a:off x="203957" y="1992649"/>
              <a:ext cx="16236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Self resilience mastery, Communication Mastery, career Launcpad Mastery</a:t>
              </a:r>
              <a:endParaRPr lang="en-MY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7B350A-DEF5-E8AA-340C-194FAC6BB634}"/>
                </a:ext>
              </a:extLst>
            </p:cNvPr>
            <p:cNvSpPr txBox="1"/>
            <p:nvPr/>
          </p:nvSpPr>
          <p:spPr>
            <a:xfrm>
              <a:off x="2135318" y="1964820"/>
              <a:ext cx="16738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of Data Science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Set up Environment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Language python and Others Libraries (Pandas)</a:t>
              </a:r>
              <a:endParaRPr lang="en-MY" sz="9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2FF0D-56A4-9538-34EB-564267D60003}"/>
                </a:ext>
              </a:extLst>
            </p:cNvPr>
            <p:cNvSpPr txBox="1"/>
            <p:nvPr/>
          </p:nvSpPr>
          <p:spPr>
            <a:xfrm>
              <a:off x="4251670" y="1992649"/>
              <a:ext cx="16738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Numpy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Data Visualization with Seaborn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Web Scraping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Language SQL</a:t>
              </a:r>
              <a:endParaRPr lang="en-MY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5B204-1A8C-0EF4-AE1E-5EEEFBFAD43F}"/>
                </a:ext>
              </a:extLst>
            </p:cNvPr>
            <p:cNvSpPr txBox="1"/>
            <p:nvPr/>
          </p:nvSpPr>
          <p:spPr>
            <a:xfrm>
              <a:off x="6291370" y="1985672"/>
              <a:ext cx="167385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Statistical Data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Machine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Supervised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Unsupervised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Recommended System  </a:t>
              </a:r>
              <a:endParaRPr lang="en-MY" sz="900"/>
            </a:p>
          </p:txBody>
        </p:sp>
        <p:cxnSp>
          <p:nvCxnSpPr>
            <p:cNvPr id="12" name="Google Shape;3274;p39">
              <a:extLst>
                <a:ext uri="{FF2B5EF4-FFF2-40B4-BE49-F238E27FC236}">
                  <a16:creationId xmlns:a16="http://schemas.microsoft.com/office/drawing/2014/main" id="{2493402E-5664-7E35-F5D3-9BBB2979A0C9}"/>
                </a:ext>
              </a:extLst>
            </p:cNvPr>
            <p:cNvCxnSpPr/>
            <p:nvPr/>
          </p:nvCxnSpPr>
          <p:spPr>
            <a:xfrm>
              <a:off x="6924342" y="3194268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3263;p39">
              <a:extLst>
                <a:ext uri="{FF2B5EF4-FFF2-40B4-BE49-F238E27FC236}">
                  <a16:creationId xmlns:a16="http://schemas.microsoft.com/office/drawing/2014/main" id="{75A3791E-3332-4C30-8663-A34D489982F4}"/>
                </a:ext>
              </a:extLst>
            </p:cNvPr>
            <p:cNvSpPr/>
            <p:nvPr/>
          </p:nvSpPr>
          <p:spPr>
            <a:xfrm>
              <a:off x="6836142" y="3471828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3270;p39">
              <a:extLst>
                <a:ext uri="{FF2B5EF4-FFF2-40B4-BE49-F238E27FC236}">
                  <a16:creationId xmlns:a16="http://schemas.microsoft.com/office/drawing/2014/main" id="{A66D5C78-71AF-792C-DF9D-3A30DFDFAEDD}"/>
                </a:ext>
              </a:extLst>
            </p:cNvPr>
            <p:cNvCxnSpPr/>
            <p:nvPr/>
          </p:nvCxnSpPr>
          <p:spPr>
            <a:xfrm>
              <a:off x="5208321" y="3560976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3267;p39">
              <a:extLst>
                <a:ext uri="{FF2B5EF4-FFF2-40B4-BE49-F238E27FC236}">
                  <a16:creationId xmlns:a16="http://schemas.microsoft.com/office/drawing/2014/main" id="{26AD8EBC-F23D-BD4E-9216-F638B62122AD}"/>
                </a:ext>
              </a:extLst>
            </p:cNvPr>
            <p:cNvSpPr txBox="1"/>
            <p:nvPr/>
          </p:nvSpPr>
          <p:spPr>
            <a:xfrm flipH="1">
              <a:off x="6089571" y="3538464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5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BE5A01-6492-2D2E-7A5E-D8F92D63F998}"/>
                </a:ext>
              </a:extLst>
            </p:cNvPr>
            <p:cNvSpPr txBox="1"/>
            <p:nvPr/>
          </p:nvSpPr>
          <p:spPr>
            <a:xfrm>
              <a:off x="6383999" y="3901851"/>
              <a:ext cx="16738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Deep Learning &amp; NLP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Capstone Project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Self Leadership</a:t>
              </a:r>
              <a:endParaRPr lang="en-MY" sz="900"/>
            </a:p>
          </p:txBody>
        </p:sp>
        <p:sp>
          <p:nvSpPr>
            <p:cNvPr id="18" name="Google Shape;3262;p39">
              <a:extLst>
                <a:ext uri="{FF2B5EF4-FFF2-40B4-BE49-F238E27FC236}">
                  <a16:creationId xmlns:a16="http://schemas.microsoft.com/office/drawing/2014/main" id="{F0FB9BA7-42AC-C37C-979B-E4B73628FC85}"/>
                </a:ext>
              </a:extLst>
            </p:cNvPr>
            <p:cNvSpPr/>
            <p:nvPr/>
          </p:nvSpPr>
          <p:spPr>
            <a:xfrm>
              <a:off x="5048644" y="3465207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6;p39">
              <a:extLst>
                <a:ext uri="{FF2B5EF4-FFF2-40B4-BE49-F238E27FC236}">
                  <a16:creationId xmlns:a16="http://schemas.microsoft.com/office/drawing/2014/main" id="{D7BEE1C7-B737-98E4-BEC8-D58A73F736D0}"/>
                </a:ext>
              </a:extLst>
            </p:cNvPr>
            <p:cNvSpPr txBox="1"/>
            <p:nvPr/>
          </p:nvSpPr>
          <p:spPr>
            <a:xfrm flipH="1">
              <a:off x="4230694" y="3538464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6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ABE0DA-E28E-D525-CD9D-A56C0656D3CC}"/>
                </a:ext>
              </a:extLst>
            </p:cNvPr>
            <p:cNvSpPr txBox="1"/>
            <p:nvPr/>
          </p:nvSpPr>
          <p:spPr>
            <a:xfrm>
              <a:off x="4617519" y="3896331"/>
              <a:ext cx="167385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Final Review</a:t>
              </a:r>
              <a:endParaRPr lang="en-MY" sz="900"/>
            </a:p>
          </p:txBody>
        </p:sp>
      </p:grpSp>
      <p:pic>
        <p:nvPicPr>
          <p:cNvPr id="5128" name="Picture 8" descr="Data Science Banner Stock Photos, Images and Backgrounds for Free Download">
            <a:extLst>
              <a:ext uri="{FF2B5EF4-FFF2-40B4-BE49-F238E27FC236}">
                <a16:creationId xmlns:a16="http://schemas.microsoft.com/office/drawing/2014/main" id="{EE5A2321-E898-E60D-5328-CFAFC3C3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1" y="3214683"/>
            <a:ext cx="2992286" cy="140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0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Technology Stack</a:t>
            </a:r>
            <a:endParaRPr u="sng"/>
          </a:p>
        </p:txBody>
      </p:sp>
      <p:sp>
        <p:nvSpPr>
          <p:cNvPr id="2721" name="Google Shape;2721;p33"/>
          <p:cNvSpPr txBox="1">
            <a:spLocks noGrp="1"/>
          </p:cNvSpPr>
          <p:nvPr>
            <p:ph type="subTitle" idx="7"/>
          </p:nvPr>
        </p:nvSpPr>
        <p:spPr>
          <a:xfrm>
            <a:off x="720000" y="1043754"/>
            <a:ext cx="3588763" cy="1870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Data Analysis Tools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Visualization Libraries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Machine Learning Frameworks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Development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BF85F2F-0036-AE24-14FB-1CB08C16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24" y="1207781"/>
            <a:ext cx="815481" cy="8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5380D5B-B07F-0A5A-3364-F9A89D64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39" y="2335548"/>
            <a:ext cx="694240" cy="8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F29F0F1-42D4-F754-8103-E493FB5F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32" y="1495911"/>
            <a:ext cx="1248493" cy="6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ownload Python Logo Clipart Easy - Pandas Python Logo - Png Download  (#3678882) - PinClipart">
            <a:extLst>
              <a:ext uri="{FF2B5EF4-FFF2-40B4-BE49-F238E27FC236}">
                <a16:creationId xmlns:a16="http://schemas.microsoft.com/office/drawing/2014/main" id="{2AACC55A-2DB0-00F6-9547-925CC63A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9" b="89803" l="4773" r="92955">
                        <a14:foregroundMark x1="5568" y1="67442" x2="4773" y2="79428"/>
                        <a14:foregroundMark x1="4773" y1="79428" x2="4773" y2="79606"/>
                        <a14:foregroundMark x1="18864" y1="73524" x2="18523" y2="79785"/>
                        <a14:foregroundMark x1="22500" y1="71020" x2="21705" y2="76565"/>
                        <a14:foregroundMark x1="31932" y1="70304" x2="30000" y2="71020"/>
                        <a14:foregroundMark x1="41250" y1="69231" x2="42500" y2="69231"/>
                        <a14:foregroundMark x1="30227" y1="71199" x2="30114" y2="71914"/>
                        <a14:foregroundMark x1="31023" y1="70841" x2="30114" y2="72630"/>
                        <a14:foregroundMark x1="50568" y1="69410" x2="50568" y2="69410"/>
                        <a14:foregroundMark x1="50568" y1="69410" x2="50568" y2="69410"/>
                        <a14:foregroundMark x1="86023" y1="65295" x2="86023" y2="65295"/>
                        <a14:foregroundMark x1="87159" y1="27728" x2="87159" y2="27728"/>
                        <a14:foregroundMark x1="87159" y1="27728" x2="82955" y2="27549"/>
                        <a14:foregroundMark x1="82159" y1="19678" x2="77273" y2="21109"/>
                        <a14:foregroundMark x1="85341" y1="52594" x2="85227" y2="80322"/>
                        <a14:foregroundMark x1="90341" y1="27013" x2="92955" y2="18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55" y="2222510"/>
            <a:ext cx="1377446" cy="8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ustomizing Matplotlib: Creating Your Own Custom Style Sheets | by Marc  Matterson | Medium">
            <a:extLst>
              <a:ext uri="{FF2B5EF4-FFF2-40B4-BE49-F238E27FC236}">
                <a16:creationId xmlns:a16="http://schemas.microsoft.com/office/drawing/2014/main" id="{9E97D28D-AEA4-4C39-5B48-1FDCFE9D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2174" y1="47906" x2="12174" y2="50785"/>
                        <a14:foregroundMark x1="21739" y1="46335" x2="22857" y2="50785"/>
                        <a14:foregroundMark x1="27205" y1="45288" x2="29565" y2="45550"/>
                        <a14:foregroundMark x1="36273" y1="43194" x2="35031" y2="51309"/>
                        <a14:foregroundMark x1="42360" y1="48429" x2="42236" y2="54188"/>
                        <a14:foregroundMark x1="51304" y1="43717" x2="51677" y2="49215"/>
                        <a14:foregroundMark x1="66087" y1="42932" x2="65217" y2="49215"/>
                        <a14:foregroundMark x1="71553" y1="41361" x2="71056" y2="51309"/>
                        <a14:foregroundMark x1="75901" y1="45550" x2="75280" y2="53403"/>
                        <a14:foregroundMark x1="76522" y1="37173" x2="76522" y2="37173"/>
                        <a14:foregroundMark x1="80124" y1="39529" x2="80497" y2="44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37" y="3254413"/>
            <a:ext cx="1955936" cy="9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iting and logo — seaborn 0.13.2 documentation">
            <a:extLst>
              <a:ext uri="{FF2B5EF4-FFF2-40B4-BE49-F238E27FC236}">
                <a16:creationId xmlns:a16="http://schemas.microsoft.com/office/drawing/2014/main" id="{F158C28B-83E2-2884-988D-081E05E7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911" b="89431" l="9268" r="90244">
                        <a14:foregroundMark x1="56585" y1="11789" x2="45854" y2="6911"/>
                        <a14:foregroundMark x1="67317" y1="68293" x2="44878" y2="73984"/>
                        <a14:foregroundMark x1="90244" y1="34553" x2="90244" y2="402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76" y="3150543"/>
            <a:ext cx="904225" cy="108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A07F7461-97EC-8452-DF4D-F9A2D9E1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83" y="1432838"/>
            <a:ext cx="1406135" cy="6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0"/>
          <p:cNvSpPr txBox="1">
            <a:spLocks noGrp="1"/>
          </p:cNvSpPr>
          <p:nvPr>
            <p:ph type="title"/>
          </p:nvPr>
        </p:nvSpPr>
        <p:spPr>
          <a:xfrm>
            <a:off x="720709" y="141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Overview</a:t>
            </a:r>
            <a:endParaRPr u="sng"/>
          </a:p>
        </p:txBody>
      </p:sp>
      <p:sp>
        <p:nvSpPr>
          <p:cNvPr id="2623" name="Google Shape;2623;p30"/>
          <p:cNvSpPr txBox="1">
            <a:spLocks noGrp="1"/>
          </p:cNvSpPr>
          <p:nvPr>
            <p:ph type="subTitle" idx="2"/>
          </p:nvPr>
        </p:nvSpPr>
        <p:spPr>
          <a:xfrm>
            <a:off x="540116" y="632776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Customer churn impacts the revenue and growth of telecommunications companies</a:t>
            </a:r>
            <a:r>
              <a:rPr lang="en-GB" sz="1000"/>
              <a:t> like </a:t>
            </a:r>
            <a:r>
              <a:rPr lang="en-GB" sz="1000" b="1"/>
              <a:t>Celcom</a:t>
            </a:r>
            <a:r>
              <a:rPr lang="en-GB" sz="100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Celcom needs to identify the key factors</a:t>
            </a:r>
            <a:r>
              <a:rPr lang="en-GB" sz="1000"/>
              <a:t> that affect customer churn, such as pricing, network quality, customer service, and service offerings.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This project aims to predict customer churn</a:t>
            </a:r>
            <a:r>
              <a:rPr lang="en-GB" sz="1000"/>
              <a:t> by analyzing data on Celcom's customers and their service usage patterns.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Identifying patterns and trends in the data</a:t>
            </a:r>
            <a:r>
              <a:rPr lang="en-GB" sz="1000"/>
              <a:t> will help Celcom improve its customer retention strategies, allowing them to take actions to prevent churn and retain valuable customers.</a:t>
            </a:r>
            <a:endParaRPr sz="1000"/>
          </a:p>
        </p:txBody>
      </p:sp>
      <p:grpSp>
        <p:nvGrpSpPr>
          <p:cNvPr id="2624" name="Google Shape;2624;p30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2625" name="Google Shape;2625;p30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0" name="Google Shape;2640;p30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2641" name="Google Shape;2641;p30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0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0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0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30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0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30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30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0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0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0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0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30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30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0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6" name="Google Shape;2656;p30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2657" name="Google Shape;2657;p30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30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2673" name="Google Shape;2673;p30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0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0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0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0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0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0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0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30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0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0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0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0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30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30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621;p30">
            <a:extLst>
              <a:ext uri="{FF2B5EF4-FFF2-40B4-BE49-F238E27FC236}">
                <a16:creationId xmlns:a16="http://schemas.microsoft.com/office/drawing/2014/main" id="{41FAD0A7-8235-C447-EA8D-2AB5E8CAEB41}"/>
              </a:ext>
            </a:extLst>
          </p:cNvPr>
          <p:cNvSpPr txBox="1">
            <a:spLocks/>
          </p:cNvSpPr>
          <p:nvPr/>
        </p:nvSpPr>
        <p:spPr>
          <a:xfrm>
            <a:off x="4721200" y="1429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Problem Statement</a:t>
            </a:r>
          </a:p>
        </p:txBody>
      </p:sp>
      <p:sp>
        <p:nvSpPr>
          <p:cNvPr id="3" name="Google Shape;2604;p29">
            <a:extLst>
              <a:ext uri="{FF2B5EF4-FFF2-40B4-BE49-F238E27FC236}">
                <a16:creationId xmlns:a16="http://schemas.microsoft.com/office/drawing/2014/main" id="{28CD8817-1F73-8D58-A3DC-0764950A817E}"/>
              </a:ext>
            </a:extLst>
          </p:cNvPr>
          <p:cNvSpPr txBox="1">
            <a:spLocks/>
          </p:cNvSpPr>
          <p:nvPr/>
        </p:nvSpPr>
        <p:spPr>
          <a:xfrm>
            <a:off x="601009" y="28830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Objective</a:t>
            </a:r>
          </a:p>
        </p:txBody>
      </p:sp>
      <p:sp>
        <p:nvSpPr>
          <p:cNvPr id="4" name="Google Shape;2623;p30">
            <a:extLst>
              <a:ext uri="{FF2B5EF4-FFF2-40B4-BE49-F238E27FC236}">
                <a16:creationId xmlns:a16="http://schemas.microsoft.com/office/drawing/2014/main" id="{2084D146-8AD6-7446-3F02-9158CB6C9A4B}"/>
              </a:ext>
            </a:extLst>
          </p:cNvPr>
          <p:cNvSpPr txBox="1">
            <a:spLocks/>
          </p:cNvSpPr>
          <p:nvPr/>
        </p:nvSpPr>
        <p:spPr>
          <a:xfrm>
            <a:off x="4578574" y="632776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Customer churn directly affects the profit and growth of telecommunications companies</a:t>
            </a:r>
            <a:r>
              <a:rPr lang="en-GB" sz="1000"/>
              <a:t> like Celcom.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In a competitive market, companies</a:t>
            </a:r>
            <a:r>
              <a:rPr lang="en-GB" sz="1000"/>
              <a:t> such as Celcom, Maxis, Digi, and U Mobile face chall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Customers may leave due to factors</a:t>
            </a:r>
            <a:r>
              <a:rPr lang="en-GB" sz="1000"/>
              <a:t> such as pricing, service quality, customer support, or better offers from competitors.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It is important to identify the key factors influencing churn</a:t>
            </a:r>
            <a:r>
              <a:rPr lang="en-GB" sz="1000"/>
              <a:t>, such as network reliability, customer service satisfaction, and pricing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Predicting the likelihood of churn helps companies</a:t>
            </a:r>
            <a:r>
              <a:rPr lang="en-GB" sz="1000"/>
              <a:t> like Celcom take effective preventive actions to retain customers.</a:t>
            </a:r>
          </a:p>
        </p:txBody>
      </p:sp>
      <p:sp>
        <p:nvSpPr>
          <p:cNvPr id="5" name="Google Shape;2623;p30">
            <a:extLst>
              <a:ext uri="{FF2B5EF4-FFF2-40B4-BE49-F238E27FC236}">
                <a16:creationId xmlns:a16="http://schemas.microsoft.com/office/drawing/2014/main" id="{9AC3D2C7-32CF-C771-F88A-37FF0D5AD667}"/>
              </a:ext>
            </a:extLst>
          </p:cNvPr>
          <p:cNvSpPr txBox="1">
            <a:spLocks/>
          </p:cNvSpPr>
          <p:nvPr/>
        </p:nvSpPr>
        <p:spPr>
          <a:xfrm>
            <a:off x="540116" y="3415226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/>
              <a:t>Identify the </a:t>
            </a:r>
            <a:r>
              <a:rPr lang="en-GB" sz="1000" b="1"/>
              <a:t>factors influencing </a:t>
            </a:r>
            <a:r>
              <a:rPr lang="en-GB" sz="1000"/>
              <a:t>churn and patterns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Predict customer churn </a:t>
            </a:r>
            <a:r>
              <a:rPr lang="en-GB" sz="1000"/>
              <a:t>using machine learning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Help Celcom companies improve </a:t>
            </a:r>
            <a:r>
              <a:rPr lang="en-GB" sz="1000"/>
              <a:t>their customer retention strategies.</a:t>
            </a:r>
          </a:p>
        </p:txBody>
      </p:sp>
      <p:pic>
        <p:nvPicPr>
          <p:cNvPr id="1028" name="Picture 4" descr="Malaysian telecoms operator partners Huawei in cloud business - CGTN">
            <a:extLst>
              <a:ext uri="{FF2B5EF4-FFF2-40B4-BE49-F238E27FC236}">
                <a16:creationId xmlns:a16="http://schemas.microsoft.com/office/drawing/2014/main" id="{AAF32B49-003B-D159-8D9A-7BB3D36A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94" y="3112818"/>
            <a:ext cx="2821273" cy="158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6"/>
          <p:cNvSpPr txBox="1">
            <a:spLocks noGrp="1"/>
          </p:cNvSpPr>
          <p:nvPr>
            <p:ph type="title"/>
          </p:nvPr>
        </p:nvSpPr>
        <p:spPr>
          <a:xfrm>
            <a:off x="96013" y="3611586"/>
            <a:ext cx="2859740" cy="8123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( 7043,21 )</a:t>
            </a:r>
            <a:endParaRPr sz="4000"/>
          </a:p>
        </p:txBody>
      </p:sp>
      <p:grpSp>
        <p:nvGrpSpPr>
          <p:cNvPr id="2876" name="Google Shape;2876;p36"/>
          <p:cNvGrpSpPr/>
          <p:nvPr/>
        </p:nvGrpSpPr>
        <p:grpSpPr>
          <a:xfrm>
            <a:off x="1853375" y="4206300"/>
            <a:ext cx="5421201" cy="960686"/>
            <a:chOff x="1853375" y="4206300"/>
            <a:chExt cx="5421201" cy="960686"/>
          </a:xfrm>
        </p:grpSpPr>
        <p:grpSp>
          <p:nvGrpSpPr>
            <p:cNvPr id="2877" name="Google Shape;2877;p36"/>
            <p:cNvGrpSpPr/>
            <p:nvPr/>
          </p:nvGrpSpPr>
          <p:grpSpPr>
            <a:xfrm>
              <a:off x="1853375" y="4206310"/>
              <a:ext cx="2686628" cy="960675"/>
              <a:chOff x="5179977" y="136093"/>
              <a:chExt cx="2686628" cy="3346133"/>
            </a:xfrm>
          </p:grpSpPr>
          <p:sp>
            <p:nvSpPr>
              <p:cNvPr id="2878" name="Google Shape;2878;p36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36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4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36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195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36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84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36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04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36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5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36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33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36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995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36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60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36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51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36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322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36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6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36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60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1" name="Google Shape;2891;p36"/>
            <p:cNvGrpSpPr/>
            <p:nvPr/>
          </p:nvGrpSpPr>
          <p:grpSpPr>
            <a:xfrm flipH="1">
              <a:off x="4587948" y="4206300"/>
              <a:ext cx="2686628" cy="960675"/>
              <a:chOff x="5179977" y="136093"/>
              <a:chExt cx="2686628" cy="3346133"/>
            </a:xfrm>
          </p:grpSpPr>
          <p:sp>
            <p:nvSpPr>
              <p:cNvPr id="2892" name="Google Shape;2892;p36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36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4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36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195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36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84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36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04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36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5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36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33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36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995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36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60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36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51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36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322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36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6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36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60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5" name="Google Shape;2905;p36"/>
          <p:cNvGrpSpPr/>
          <p:nvPr/>
        </p:nvGrpSpPr>
        <p:grpSpPr>
          <a:xfrm>
            <a:off x="1433665" y="4527192"/>
            <a:ext cx="6260594" cy="639863"/>
            <a:chOff x="1433665" y="4527192"/>
            <a:chExt cx="6260594" cy="639863"/>
          </a:xfrm>
        </p:grpSpPr>
        <p:grpSp>
          <p:nvGrpSpPr>
            <p:cNvPr id="2906" name="Google Shape;2906;p36"/>
            <p:cNvGrpSpPr/>
            <p:nvPr/>
          </p:nvGrpSpPr>
          <p:grpSpPr>
            <a:xfrm>
              <a:off x="1433665" y="4527202"/>
              <a:ext cx="3106319" cy="639852"/>
              <a:chOff x="4760286" y="2503707"/>
              <a:chExt cx="3106319" cy="978517"/>
            </a:xfrm>
          </p:grpSpPr>
          <p:sp>
            <p:nvSpPr>
              <p:cNvPr id="2907" name="Google Shape;2907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2" name="Google Shape;2922;p36"/>
            <p:cNvGrpSpPr/>
            <p:nvPr/>
          </p:nvGrpSpPr>
          <p:grpSpPr>
            <a:xfrm flipH="1">
              <a:off x="4587941" y="4527192"/>
              <a:ext cx="3106319" cy="639852"/>
              <a:chOff x="4760286" y="2503707"/>
              <a:chExt cx="3106319" cy="978517"/>
            </a:xfrm>
          </p:grpSpPr>
          <p:sp>
            <p:nvSpPr>
              <p:cNvPr id="2923" name="Google Shape;2923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8" name="Google Shape;2938;p36"/>
          <p:cNvGrpSpPr/>
          <p:nvPr/>
        </p:nvGrpSpPr>
        <p:grpSpPr>
          <a:xfrm>
            <a:off x="1412004" y="-348164"/>
            <a:ext cx="6260531" cy="639863"/>
            <a:chOff x="1441734" y="-46"/>
            <a:chExt cx="6260531" cy="639863"/>
          </a:xfrm>
        </p:grpSpPr>
        <p:grpSp>
          <p:nvGrpSpPr>
            <p:cNvPr id="2939" name="Google Shape;2939;p36"/>
            <p:cNvGrpSpPr/>
            <p:nvPr/>
          </p:nvGrpSpPr>
          <p:grpSpPr>
            <a:xfrm rot="10800000">
              <a:off x="4595947" y="-46"/>
              <a:ext cx="3106319" cy="639852"/>
              <a:chOff x="4760286" y="2503707"/>
              <a:chExt cx="3106319" cy="978517"/>
            </a:xfrm>
          </p:grpSpPr>
          <p:sp>
            <p:nvSpPr>
              <p:cNvPr id="2940" name="Google Shape;2940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5" name="Google Shape;2955;p36"/>
            <p:cNvGrpSpPr/>
            <p:nvPr/>
          </p:nvGrpSpPr>
          <p:grpSpPr>
            <a:xfrm rot="10800000" flipH="1">
              <a:off x="1441734" y="-35"/>
              <a:ext cx="3106319" cy="639852"/>
              <a:chOff x="4760286" y="2503707"/>
              <a:chExt cx="3106319" cy="978517"/>
            </a:xfrm>
          </p:grpSpPr>
          <p:sp>
            <p:nvSpPr>
              <p:cNvPr id="2956" name="Google Shape;2956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047614-4AF0-940A-57A3-1C1A12B4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87" y="1709425"/>
            <a:ext cx="2908231" cy="17246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5E6ED9-DE34-F93F-9ED3-A92E592E8CE6}"/>
              </a:ext>
            </a:extLst>
          </p:cNvPr>
          <p:cNvSpPr/>
          <p:nvPr/>
        </p:nvSpPr>
        <p:spPr>
          <a:xfrm>
            <a:off x="5755192" y="1355065"/>
            <a:ext cx="1066292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Churn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C581A3-5D3A-AC31-0B7F-7B2D50B2121E}"/>
              </a:ext>
            </a:extLst>
          </p:cNvPr>
          <p:cNvGrpSpPr/>
          <p:nvPr/>
        </p:nvGrpSpPr>
        <p:grpSpPr>
          <a:xfrm>
            <a:off x="133031" y="1355065"/>
            <a:ext cx="4579899" cy="2135757"/>
            <a:chOff x="4497785" y="1205345"/>
            <a:chExt cx="4579899" cy="21357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8FB15-3523-79E0-0BFD-3DB158D3C27E}"/>
                </a:ext>
              </a:extLst>
            </p:cNvPr>
            <p:cNvSpPr/>
            <p:nvPr/>
          </p:nvSpPr>
          <p:spPr>
            <a:xfrm>
              <a:off x="4509655" y="1205345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CustomerID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03C36E-16BD-1B4B-A305-22436BCC1865}"/>
                </a:ext>
              </a:extLst>
            </p:cNvPr>
            <p:cNvSpPr/>
            <p:nvPr/>
          </p:nvSpPr>
          <p:spPr>
            <a:xfrm>
              <a:off x="5839691" y="1205345"/>
              <a:ext cx="8475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Gender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3DA73E-AF65-C21B-0C6B-FE56DAFCEA30}"/>
                </a:ext>
              </a:extLst>
            </p:cNvPr>
            <p:cNvSpPr/>
            <p:nvPr/>
          </p:nvSpPr>
          <p:spPr>
            <a:xfrm>
              <a:off x="7714020" y="2127665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Techsupport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25AA09-E795-80BE-9A75-4A547F867A33}"/>
                </a:ext>
              </a:extLst>
            </p:cNvPr>
            <p:cNvSpPr/>
            <p:nvPr/>
          </p:nvSpPr>
          <p:spPr>
            <a:xfrm>
              <a:off x="5890637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Tenure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1F26A-484A-0A4C-F6B6-1EFEC4F36D6F}"/>
                </a:ext>
              </a:extLst>
            </p:cNvPr>
            <p:cNvSpPr/>
            <p:nvPr/>
          </p:nvSpPr>
          <p:spPr>
            <a:xfrm>
              <a:off x="7240009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Dependents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C1D502-95E4-1ECA-0F9B-4158F1F0F66B}"/>
                </a:ext>
              </a:extLst>
            </p:cNvPr>
            <p:cNvSpPr/>
            <p:nvPr/>
          </p:nvSpPr>
          <p:spPr>
            <a:xfrm>
              <a:off x="4509655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Partner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A5E50A-E839-023B-651D-F467AFD7DA86}"/>
                </a:ext>
              </a:extLst>
            </p:cNvPr>
            <p:cNvSpPr/>
            <p:nvPr/>
          </p:nvSpPr>
          <p:spPr>
            <a:xfrm>
              <a:off x="6777327" y="1205345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SeniorCitizen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4F169-72D9-11A9-F448-E02AA23EC5A3}"/>
                </a:ext>
              </a:extLst>
            </p:cNvPr>
            <p:cNvSpPr/>
            <p:nvPr/>
          </p:nvSpPr>
          <p:spPr>
            <a:xfrm>
              <a:off x="5991585" y="2133363"/>
              <a:ext cx="16002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DeviceProtection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F47EBC-A530-466F-CA5A-1DBCA11F2442}"/>
                </a:ext>
              </a:extLst>
            </p:cNvPr>
            <p:cNvSpPr/>
            <p:nvPr/>
          </p:nvSpPr>
          <p:spPr>
            <a:xfrm>
              <a:off x="4502222" y="2134766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OnlineBackup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F126B2-88A7-F3AC-A15F-C650FEFCB204}"/>
                </a:ext>
              </a:extLst>
            </p:cNvPr>
            <p:cNvSpPr/>
            <p:nvPr/>
          </p:nvSpPr>
          <p:spPr>
            <a:xfrm>
              <a:off x="7501224" y="1804872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OnlineSecurity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4B2C7A-DAAB-B501-3349-B283406FC119}"/>
                </a:ext>
              </a:extLst>
            </p:cNvPr>
            <p:cNvSpPr/>
            <p:nvPr/>
          </p:nvSpPr>
          <p:spPr>
            <a:xfrm>
              <a:off x="5991585" y="1811363"/>
              <a:ext cx="1391373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InternetService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830246-804C-9D08-FFF3-7077377AD58F}"/>
                </a:ext>
              </a:extLst>
            </p:cNvPr>
            <p:cNvSpPr/>
            <p:nvPr/>
          </p:nvSpPr>
          <p:spPr>
            <a:xfrm>
              <a:off x="4509655" y="1818528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MultipleLines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2B381-B2F9-8C99-A74E-12DFC49D432D}"/>
                </a:ext>
              </a:extLst>
            </p:cNvPr>
            <p:cNvSpPr/>
            <p:nvPr/>
          </p:nvSpPr>
          <p:spPr>
            <a:xfrm>
              <a:off x="6142001" y="2788149"/>
              <a:ext cx="1524505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PaymentMethod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98CED-2086-00CD-C2EF-7CB6BAF80D0A}"/>
                </a:ext>
              </a:extLst>
            </p:cNvPr>
            <p:cNvSpPr/>
            <p:nvPr/>
          </p:nvSpPr>
          <p:spPr>
            <a:xfrm>
              <a:off x="4502222" y="2794833"/>
              <a:ext cx="1524505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PaperlessBilling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02EF4E-669E-AA7C-F376-AF0FD28C8A80}"/>
                </a:ext>
              </a:extLst>
            </p:cNvPr>
            <p:cNvSpPr/>
            <p:nvPr/>
          </p:nvSpPr>
          <p:spPr>
            <a:xfrm>
              <a:off x="7714020" y="2449370"/>
              <a:ext cx="880269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Contract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A48EC-8B94-1F30-37FF-6FF902245D96}"/>
                </a:ext>
              </a:extLst>
            </p:cNvPr>
            <p:cNvSpPr/>
            <p:nvPr/>
          </p:nvSpPr>
          <p:spPr>
            <a:xfrm>
              <a:off x="5991585" y="2455404"/>
              <a:ext cx="16002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StreamingMovies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F66D3B-7AB4-613C-DBB6-344C6E786E1E}"/>
                </a:ext>
              </a:extLst>
            </p:cNvPr>
            <p:cNvSpPr/>
            <p:nvPr/>
          </p:nvSpPr>
          <p:spPr>
            <a:xfrm>
              <a:off x="4502222" y="2455404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StreamingTV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223A88-4863-9BFF-84B2-600BA2593578}"/>
                </a:ext>
              </a:extLst>
            </p:cNvPr>
            <p:cNvSpPr/>
            <p:nvPr/>
          </p:nvSpPr>
          <p:spPr>
            <a:xfrm>
              <a:off x="6105480" y="3110190"/>
              <a:ext cx="1291837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TotalCharges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8D7F7B-5197-6B96-C0DA-1B88F846584F}"/>
                </a:ext>
              </a:extLst>
            </p:cNvPr>
            <p:cNvSpPr/>
            <p:nvPr/>
          </p:nvSpPr>
          <p:spPr>
            <a:xfrm>
              <a:off x="4497785" y="3112502"/>
              <a:ext cx="150293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MonthlyCharges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73214F-12D7-1B9D-057C-EC67D6C96E45}"/>
                </a:ext>
              </a:extLst>
            </p:cNvPr>
            <p:cNvSpPr/>
            <p:nvPr/>
          </p:nvSpPr>
          <p:spPr>
            <a:xfrm>
              <a:off x="7785847" y="2771075"/>
              <a:ext cx="1291837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PhoneService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E242DAE-D9CF-B00E-BD26-225F225FD3E9}"/>
              </a:ext>
            </a:extLst>
          </p:cNvPr>
          <p:cNvSpPr/>
          <p:nvPr/>
        </p:nvSpPr>
        <p:spPr>
          <a:xfrm>
            <a:off x="1310084" y="855196"/>
            <a:ext cx="1413164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X = FEATURE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4385BF-2D6C-96CB-0404-7E035BDBBBCF}"/>
              </a:ext>
            </a:extLst>
          </p:cNvPr>
          <p:cNvSpPr/>
          <p:nvPr/>
        </p:nvSpPr>
        <p:spPr>
          <a:xfrm>
            <a:off x="5571011" y="855195"/>
            <a:ext cx="1350819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Y = TARGET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029DF9E-B8FD-16F4-7BF0-99A20F3A6EA7}"/>
              </a:ext>
            </a:extLst>
          </p:cNvPr>
          <p:cNvCxnSpPr/>
          <p:nvPr/>
        </p:nvCxnSpPr>
        <p:spPr>
          <a:xfrm>
            <a:off x="5927866" y="3476351"/>
            <a:ext cx="893618" cy="42886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606;p29">
            <a:extLst>
              <a:ext uri="{FF2B5EF4-FFF2-40B4-BE49-F238E27FC236}">
                <a16:creationId xmlns:a16="http://schemas.microsoft.com/office/drawing/2014/main" id="{142B3B2E-009F-AE20-D000-8618D58591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21484" y="3803332"/>
            <a:ext cx="2056789" cy="428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00"/>
              <a:t>Shown imbalance dataset (Churn)</a:t>
            </a:r>
            <a:endParaRPr sz="1000"/>
          </a:p>
        </p:txBody>
      </p:sp>
      <p:sp>
        <p:nvSpPr>
          <p:cNvPr id="40" name="Google Shape;2596;p28">
            <a:extLst>
              <a:ext uri="{FF2B5EF4-FFF2-40B4-BE49-F238E27FC236}">
                <a16:creationId xmlns:a16="http://schemas.microsoft.com/office/drawing/2014/main" id="{534882CA-845C-641C-7935-B2BEE6B49E15}"/>
              </a:ext>
            </a:extLst>
          </p:cNvPr>
          <p:cNvSpPr txBox="1">
            <a:spLocks/>
          </p:cNvSpPr>
          <p:nvPr/>
        </p:nvSpPr>
        <p:spPr>
          <a:xfrm>
            <a:off x="0" y="178814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DDF2D-DE6C-D321-00D2-643B072B6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58" y="1074532"/>
            <a:ext cx="1252420" cy="2848911"/>
          </a:xfrm>
          <a:prstGeom prst="rect">
            <a:avLst/>
          </a:prstGeom>
        </p:spPr>
      </p:pic>
      <p:sp>
        <p:nvSpPr>
          <p:cNvPr id="2707" name="Google Shape;2707;p32"/>
          <p:cNvSpPr txBox="1">
            <a:spLocks noGrp="1"/>
          </p:cNvSpPr>
          <p:nvPr>
            <p:ph type="title"/>
          </p:nvPr>
        </p:nvSpPr>
        <p:spPr>
          <a:xfrm>
            <a:off x="630382" y="846831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Inspection Datatypes,  Missing Values</a:t>
            </a:r>
            <a:endParaRPr sz="1500"/>
          </a:p>
        </p:txBody>
      </p:sp>
      <p:sp>
        <p:nvSpPr>
          <p:cNvPr id="2708" name="Google Shape;2708;p32"/>
          <p:cNvSpPr txBox="1">
            <a:spLocks noGrp="1"/>
          </p:cNvSpPr>
          <p:nvPr>
            <p:ph type="subTitle" idx="1"/>
          </p:nvPr>
        </p:nvSpPr>
        <p:spPr>
          <a:xfrm>
            <a:off x="568668" y="1220057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the following parts of the data for an initial review 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Datatypes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Duplicates data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Missing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8ABD3-CA6C-33EB-254B-D358F19C09C1}"/>
              </a:ext>
            </a:extLst>
          </p:cNvPr>
          <p:cNvGrpSpPr/>
          <p:nvPr/>
        </p:nvGrpSpPr>
        <p:grpSpPr>
          <a:xfrm>
            <a:off x="5884717" y="1086655"/>
            <a:ext cx="1717861" cy="2766036"/>
            <a:chOff x="561212" y="1889091"/>
            <a:chExt cx="2205718" cy="3866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367B94-E3FB-BFC6-51F7-52C1AB52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212" y="1889091"/>
              <a:ext cx="2205718" cy="386606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176DAA-CAAF-CE75-E414-45E7590DD647}"/>
                </a:ext>
              </a:extLst>
            </p:cNvPr>
            <p:cNvSpPr/>
            <p:nvPr/>
          </p:nvSpPr>
          <p:spPr>
            <a:xfrm>
              <a:off x="617000" y="5148394"/>
              <a:ext cx="2032092" cy="2026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07895B-1003-3433-AD9F-BD5481DF12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2756" y="1285995"/>
            <a:ext cx="739904" cy="175474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06;p29">
            <a:extLst>
              <a:ext uri="{FF2B5EF4-FFF2-40B4-BE49-F238E27FC236}">
                <a16:creationId xmlns:a16="http://schemas.microsoft.com/office/drawing/2014/main" id="{E8B349CA-AD5D-6883-F7B9-F911B35B3583}"/>
              </a:ext>
            </a:extLst>
          </p:cNvPr>
          <p:cNvSpPr txBox="1">
            <a:spLocks/>
          </p:cNvSpPr>
          <p:nvPr/>
        </p:nvSpPr>
        <p:spPr>
          <a:xfrm>
            <a:off x="7204974" y="4108248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Need to change to numerical instead of object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867C2-39F2-A70A-61EB-CE04432A4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053" y="1003780"/>
            <a:ext cx="1310499" cy="2848911"/>
          </a:xfrm>
          <a:prstGeom prst="rect">
            <a:avLst/>
          </a:prstGeom>
        </p:spPr>
      </p:pic>
      <p:sp>
        <p:nvSpPr>
          <p:cNvPr id="12" name="Google Shape;2606;p29">
            <a:extLst>
              <a:ext uri="{FF2B5EF4-FFF2-40B4-BE49-F238E27FC236}">
                <a16:creationId xmlns:a16="http://schemas.microsoft.com/office/drawing/2014/main" id="{6F44F19C-E89C-7A22-25D7-A48BACF5ED9A}"/>
              </a:ext>
            </a:extLst>
          </p:cNvPr>
          <p:cNvSpPr txBox="1">
            <a:spLocks/>
          </p:cNvSpPr>
          <p:nvPr/>
        </p:nvSpPr>
        <p:spPr>
          <a:xfrm>
            <a:off x="7468341" y="54590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Don’t have any missing values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DA3AD7A-1693-412F-1FB4-0B1441C6550E}"/>
              </a:ext>
            </a:extLst>
          </p:cNvPr>
          <p:cNvCxnSpPr>
            <a:cxnSpLocks/>
          </p:cNvCxnSpPr>
          <p:nvPr/>
        </p:nvCxnSpPr>
        <p:spPr>
          <a:xfrm rot="10800000">
            <a:off x="8038058" y="530125"/>
            <a:ext cx="399796" cy="3899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596;p28">
            <a:extLst>
              <a:ext uri="{FF2B5EF4-FFF2-40B4-BE49-F238E27FC236}">
                <a16:creationId xmlns:a16="http://schemas.microsoft.com/office/drawing/2014/main" id="{A299E126-43EE-D88F-2CDB-32DF31EA8809}"/>
              </a:ext>
            </a:extLst>
          </p:cNvPr>
          <p:cNvSpPr txBox="1">
            <a:spLocks/>
          </p:cNvSpPr>
          <p:nvPr/>
        </p:nvSpPr>
        <p:spPr>
          <a:xfrm>
            <a:off x="630382" y="158475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8928D57-AD1C-53EA-1FB1-299504EE08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9007" y="3727846"/>
            <a:ext cx="480061" cy="36005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606;p29">
            <a:extLst>
              <a:ext uri="{FF2B5EF4-FFF2-40B4-BE49-F238E27FC236}">
                <a16:creationId xmlns:a16="http://schemas.microsoft.com/office/drawing/2014/main" id="{97202FFA-859A-BDCD-795A-843A5990631B}"/>
              </a:ext>
            </a:extLst>
          </p:cNvPr>
          <p:cNvSpPr txBox="1">
            <a:spLocks/>
          </p:cNvSpPr>
          <p:nvPr/>
        </p:nvSpPr>
        <p:spPr>
          <a:xfrm>
            <a:off x="5410011" y="530013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Don’t have any duplicated data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5B2E00F-4B54-D14F-D129-63A92ACFB045}"/>
              </a:ext>
            </a:extLst>
          </p:cNvPr>
          <p:cNvCxnSpPr>
            <a:cxnSpLocks/>
          </p:cNvCxnSpPr>
          <p:nvPr/>
        </p:nvCxnSpPr>
        <p:spPr>
          <a:xfrm flipV="1">
            <a:off x="4863507" y="958876"/>
            <a:ext cx="744268" cy="32279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grading your Enterprise's digital systems can be challenging. Let Celcom  Business make it easier">
            <a:extLst>
              <a:ext uri="{FF2B5EF4-FFF2-40B4-BE49-F238E27FC236}">
                <a16:creationId xmlns:a16="http://schemas.microsoft.com/office/drawing/2014/main" id="{61AE8061-AE28-A96F-A6BF-7D40C73A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6" y="3016974"/>
            <a:ext cx="3090215" cy="15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19E0344-B553-B6E0-CE5F-1441A1D4DB1F}"/>
              </a:ext>
            </a:extLst>
          </p:cNvPr>
          <p:cNvGrpSpPr/>
          <p:nvPr/>
        </p:nvGrpSpPr>
        <p:grpSpPr>
          <a:xfrm>
            <a:off x="4768899" y="4683103"/>
            <a:ext cx="4528741" cy="529431"/>
            <a:chOff x="2282274" y="539504"/>
            <a:chExt cx="4528741" cy="529431"/>
          </a:xfrm>
        </p:grpSpPr>
        <p:sp>
          <p:nvSpPr>
            <p:cNvPr id="2795" name="Google Shape;2795;p34"/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D4DA2C-634C-4991-0EC9-DE793026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4" y="876511"/>
            <a:ext cx="3235261" cy="211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D9AA3-61FF-06D4-04D4-961ACF5D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9" y="3050025"/>
            <a:ext cx="6634114" cy="1509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3125C-FD28-BA8B-BB1E-9B43B7171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411" y="1442053"/>
            <a:ext cx="2270518" cy="15535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5A5CD0-4085-4B01-B861-CD8B0F5696F2}"/>
              </a:ext>
            </a:extLst>
          </p:cNvPr>
          <p:cNvGrpSpPr/>
          <p:nvPr/>
        </p:nvGrpSpPr>
        <p:grpSpPr>
          <a:xfrm>
            <a:off x="179673" y="4614069"/>
            <a:ext cx="4528741" cy="529431"/>
            <a:chOff x="2282274" y="539504"/>
            <a:chExt cx="4528741" cy="529431"/>
          </a:xfrm>
        </p:grpSpPr>
        <p:sp>
          <p:nvSpPr>
            <p:cNvPr id="15" name="Google Shape;2795;p34">
              <a:extLst>
                <a:ext uri="{FF2B5EF4-FFF2-40B4-BE49-F238E27FC236}">
                  <a16:creationId xmlns:a16="http://schemas.microsoft.com/office/drawing/2014/main" id="{7BECC242-921E-1CE1-4474-D8538C68A7C4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796;p34">
              <a:extLst>
                <a:ext uri="{FF2B5EF4-FFF2-40B4-BE49-F238E27FC236}">
                  <a16:creationId xmlns:a16="http://schemas.microsoft.com/office/drawing/2014/main" id="{818CD7EE-FF8A-0435-84EF-4199CE52C8BF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797;p34">
              <a:extLst>
                <a:ext uri="{FF2B5EF4-FFF2-40B4-BE49-F238E27FC236}">
                  <a16:creationId xmlns:a16="http://schemas.microsoft.com/office/drawing/2014/main" id="{45750B84-2FD5-8A71-005C-6BEA4AC3001F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798;p34">
              <a:extLst>
                <a:ext uri="{FF2B5EF4-FFF2-40B4-BE49-F238E27FC236}">
                  <a16:creationId xmlns:a16="http://schemas.microsoft.com/office/drawing/2014/main" id="{2D05AA05-C124-9691-E375-EF85B75322DA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799;p34">
              <a:extLst>
                <a:ext uri="{FF2B5EF4-FFF2-40B4-BE49-F238E27FC236}">
                  <a16:creationId xmlns:a16="http://schemas.microsoft.com/office/drawing/2014/main" id="{2CF615C7-82CD-6328-EC8C-77C5115EFCDB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800;p34">
              <a:extLst>
                <a:ext uri="{FF2B5EF4-FFF2-40B4-BE49-F238E27FC236}">
                  <a16:creationId xmlns:a16="http://schemas.microsoft.com/office/drawing/2014/main" id="{4D880E3D-4DF8-1313-F474-C428D54FF64A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01;p34">
              <a:extLst>
                <a:ext uri="{FF2B5EF4-FFF2-40B4-BE49-F238E27FC236}">
                  <a16:creationId xmlns:a16="http://schemas.microsoft.com/office/drawing/2014/main" id="{24C05881-F802-AE56-F127-353094DA13FC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02;p34">
              <a:extLst>
                <a:ext uri="{FF2B5EF4-FFF2-40B4-BE49-F238E27FC236}">
                  <a16:creationId xmlns:a16="http://schemas.microsoft.com/office/drawing/2014/main" id="{395C4396-D920-81AE-E18F-62763342D9E3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803;p34">
              <a:extLst>
                <a:ext uri="{FF2B5EF4-FFF2-40B4-BE49-F238E27FC236}">
                  <a16:creationId xmlns:a16="http://schemas.microsoft.com/office/drawing/2014/main" id="{794E663A-6CAC-A60D-1999-5D3864805F50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04;p34">
              <a:extLst>
                <a:ext uri="{FF2B5EF4-FFF2-40B4-BE49-F238E27FC236}">
                  <a16:creationId xmlns:a16="http://schemas.microsoft.com/office/drawing/2014/main" id="{95476114-6B4F-0CA8-1C24-59CAB6302A1C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805;p34">
              <a:extLst>
                <a:ext uri="{FF2B5EF4-FFF2-40B4-BE49-F238E27FC236}">
                  <a16:creationId xmlns:a16="http://schemas.microsoft.com/office/drawing/2014/main" id="{4DD8F049-13F7-87C1-4B44-E96BFB551DAB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806;p34">
              <a:extLst>
                <a:ext uri="{FF2B5EF4-FFF2-40B4-BE49-F238E27FC236}">
                  <a16:creationId xmlns:a16="http://schemas.microsoft.com/office/drawing/2014/main" id="{E56100C0-4A4C-AFC2-6EEF-2D83524413BD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07;p34">
              <a:extLst>
                <a:ext uri="{FF2B5EF4-FFF2-40B4-BE49-F238E27FC236}">
                  <a16:creationId xmlns:a16="http://schemas.microsoft.com/office/drawing/2014/main" id="{9F8EE94A-4420-3DE8-5F7D-9F7476DA17E7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08;p34">
              <a:extLst>
                <a:ext uri="{FF2B5EF4-FFF2-40B4-BE49-F238E27FC236}">
                  <a16:creationId xmlns:a16="http://schemas.microsoft.com/office/drawing/2014/main" id="{89B7BB7C-59E6-1660-AA04-1A6253EDA844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809;p34">
              <a:extLst>
                <a:ext uri="{FF2B5EF4-FFF2-40B4-BE49-F238E27FC236}">
                  <a16:creationId xmlns:a16="http://schemas.microsoft.com/office/drawing/2014/main" id="{A0DC37A3-BC2F-47D7-B29B-F590F3B28661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810;p34">
              <a:extLst>
                <a:ext uri="{FF2B5EF4-FFF2-40B4-BE49-F238E27FC236}">
                  <a16:creationId xmlns:a16="http://schemas.microsoft.com/office/drawing/2014/main" id="{B0C9DBB1-C6C0-B04A-546E-5426A01B5FFE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811;p34">
              <a:extLst>
                <a:ext uri="{FF2B5EF4-FFF2-40B4-BE49-F238E27FC236}">
                  <a16:creationId xmlns:a16="http://schemas.microsoft.com/office/drawing/2014/main" id="{C9F84B3E-EA15-B5C8-BEC1-8045A6B3989C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812;p34">
              <a:extLst>
                <a:ext uri="{FF2B5EF4-FFF2-40B4-BE49-F238E27FC236}">
                  <a16:creationId xmlns:a16="http://schemas.microsoft.com/office/drawing/2014/main" id="{2102137D-89AE-D185-8CB5-FE76DC5A3E48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813;p34">
              <a:extLst>
                <a:ext uri="{FF2B5EF4-FFF2-40B4-BE49-F238E27FC236}">
                  <a16:creationId xmlns:a16="http://schemas.microsoft.com/office/drawing/2014/main" id="{3C2DA7B3-8D25-8F73-52B8-9C3BBDF16B26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814;p34">
              <a:extLst>
                <a:ext uri="{FF2B5EF4-FFF2-40B4-BE49-F238E27FC236}">
                  <a16:creationId xmlns:a16="http://schemas.microsoft.com/office/drawing/2014/main" id="{BFA2611B-9361-A9DD-DCAE-B3869BE2438C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815;p34">
              <a:extLst>
                <a:ext uri="{FF2B5EF4-FFF2-40B4-BE49-F238E27FC236}">
                  <a16:creationId xmlns:a16="http://schemas.microsoft.com/office/drawing/2014/main" id="{60BE03A4-F739-3E6B-875F-DF6C4C0FB3FB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16;p34">
              <a:extLst>
                <a:ext uri="{FF2B5EF4-FFF2-40B4-BE49-F238E27FC236}">
                  <a16:creationId xmlns:a16="http://schemas.microsoft.com/office/drawing/2014/main" id="{1D6E2ADD-DA27-67BF-2FE0-1BFE16873101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817;p34">
              <a:extLst>
                <a:ext uri="{FF2B5EF4-FFF2-40B4-BE49-F238E27FC236}">
                  <a16:creationId xmlns:a16="http://schemas.microsoft.com/office/drawing/2014/main" id="{1B7D8157-E56B-8136-5C94-384F290A42D5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818;p34">
              <a:extLst>
                <a:ext uri="{FF2B5EF4-FFF2-40B4-BE49-F238E27FC236}">
                  <a16:creationId xmlns:a16="http://schemas.microsoft.com/office/drawing/2014/main" id="{06594E0C-D9F5-BF51-4145-91FC593C0AC0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819;p34">
              <a:extLst>
                <a:ext uri="{FF2B5EF4-FFF2-40B4-BE49-F238E27FC236}">
                  <a16:creationId xmlns:a16="http://schemas.microsoft.com/office/drawing/2014/main" id="{05741C7A-6C05-FA9A-A7A2-EB8D0081E890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820;p34">
              <a:extLst>
                <a:ext uri="{FF2B5EF4-FFF2-40B4-BE49-F238E27FC236}">
                  <a16:creationId xmlns:a16="http://schemas.microsoft.com/office/drawing/2014/main" id="{51DBAAB1-F20D-CB04-8D0D-65414EEE26C9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821;p34">
              <a:extLst>
                <a:ext uri="{FF2B5EF4-FFF2-40B4-BE49-F238E27FC236}">
                  <a16:creationId xmlns:a16="http://schemas.microsoft.com/office/drawing/2014/main" id="{7D113D9A-4455-A12F-10D8-A5433D76FEEF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822;p34">
              <a:extLst>
                <a:ext uri="{FF2B5EF4-FFF2-40B4-BE49-F238E27FC236}">
                  <a16:creationId xmlns:a16="http://schemas.microsoft.com/office/drawing/2014/main" id="{E3495C9F-2EF4-BBC5-F170-C5A6952E5AB4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823;p34">
              <a:extLst>
                <a:ext uri="{FF2B5EF4-FFF2-40B4-BE49-F238E27FC236}">
                  <a16:creationId xmlns:a16="http://schemas.microsoft.com/office/drawing/2014/main" id="{5D8BCC73-8548-94A9-8370-04DA2414D1D8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824;p34">
              <a:extLst>
                <a:ext uri="{FF2B5EF4-FFF2-40B4-BE49-F238E27FC236}">
                  <a16:creationId xmlns:a16="http://schemas.microsoft.com/office/drawing/2014/main" id="{B4028E4B-829D-ADA1-F470-85F1D354F040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826;p34">
              <a:extLst>
                <a:ext uri="{FF2B5EF4-FFF2-40B4-BE49-F238E27FC236}">
                  <a16:creationId xmlns:a16="http://schemas.microsoft.com/office/drawing/2014/main" id="{23F8B383-E8B4-5425-F963-EDC336B20358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827;p34">
              <a:extLst>
                <a:ext uri="{FF2B5EF4-FFF2-40B4-BE49-F238E27FC236}">
                  <a16:creationId xmlns:a16="http://schemas.microsoft.com/office/drawing/2014/main" id="{B5B96E23-0CDD-A901-49A6-A4855D7D27DC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828;p34">
              <a:extLst>
                <a:ext uri="{FF2B5EF4-FFF2-40B4-BE49-F238E27FC236}">
                  <a16:creationId xmlns:a16="http://schemas.microsoft.com/office/drawing/2014/main" id="{1D4672DE-C7FC-E87C-6AC4-5E2B0FADF2DE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829;p34">
              <a:extLst>
                <a:ext uri="{FF2B5EF4-FFF2-40B4-BE49-F238E27FC236}">
                  <a16:creationId xmlns:a16="http://schemas.microsoft.com/office/drawing/2014/main" id="{4B53BC90-7F47-7CA3-635A-756EEA01F521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830;p34">
              <a:extLst>
                <a:ext uri="{FF2B5EF4-FFF2-40B4-BE49-F238E27FC236}">
                  <a16:creationId xmlns:a16="http://schemas.microsoft.com/office/drawing/2014/main" id="{15D3B6BA-9E85-8168-1AE0-9C5C00737B01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831;p34">
              <a:extLst>
                <a:ext uri="{FF2B5EF4-FFF2-40B4-BE49-F238E27FC236}">
                  <a16:creationId xmlns:a16="http://schemas.microsoft.com/office/drawing/2014/main" id="{602CFE18-6A08-27A2-59E9-524F60B86BE5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832;p34">
              <a:extLst>
                <a:ext uri="{FF2B5EF4-FFF2-40B4-BE49-F238E27FC236}">
                  <a16:creationId xmlns:a16="http://schemas.microsoft.com/office/drawing/2014/main" id="{1FFA5803-00F1-B613-39AC-80E089FE601F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833;p34">
              <a:extLst>
                <a:ext uri="{FF2B5EF4-FFF2-40B4-BE49-F238E27FC236}">
                  <a16:creationId xmlns:a16="http://schemas.microsoft.com/office/drawing/2014/main" id="{D63FABEF-C82C-A611-E53F-67AE36C59F1A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834;p34">
              <a:extLst>
                <a:ext uri="{FF2B5EF4-FFF2-40B4-BE49-F238E27FC236}">
                  <a16:creationId xmlns:a16="http://schemas.microsoft.com/office/drawing/2014/main" id="{D4B03780-9EA3-569A-C1F5-9F020CBC0C5D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835;p34">
              <a:extLst>
                <a:ext uri="{FF2B5EF4-FFF2-40B4-BE49-F238E27FC236}">
                  <a16:creationId xmlns:a16="http://schemas.microsoft.com/office/drawing/2014/main" id="{D8DE8F18-A18C-AD85-B55D-A76D1A89F6D3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836;p34">
              <a:extLst>
                <a:ext uri="{FF2B5EF4-FFF2-40B4-BE49-F238E27FC236}">
                  <a16:creationId xmlns:a16="http://schemas.microsoft.com/office/drawing/2014/main" id="{06340817-9F8D-0225-CE2A-9131CC412BE6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37;p34">
              <a:extLst>
                <a:ext uri="{FF2B5EF4-FFF2-40B4-BE49-F238E27FC236}">
                  <a16:creationId xmlns:a16="http://schemas.microsoft.com/office/drawing/2014/main" id="{86C022C0-948E-2C4E-8E01-CF0E0587B056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38;p34">
              <a:extLst>
                <a:ext uri="{FF2B5EF4-FFF2-40B4-BE49-F238E27FC236}">
                  <a16:creationId xmlns:a16="http://schemas.microsoft.com/office/drawing/2014/main" id="{391C171C-D211-2632-1982-12594D99DD27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839;p34">
              <a:extLst>
                <a:ext uri="{FF2B5EF4-FFF2-40B4-BE49-F238E27FC236}">
                  <a16:creationId xmlns:a16="http://schemas.microsoft.com/office/drawing/2014/main" id="{2E9CF84D-CD81-AA77-A861-80AEDC18294F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840;p34">
              <a:extLst>
                <a:ext uri="{FF2B5EF4-FFF2-40B4-BE49-F238E27FC236}">
                  <a16:creationId xmlns:a16="http://schemas.microsoft.com/office/drawing/2014/main" id="{EA6F8D9B-0EC2-1C95-A45F-C0C40F2D370F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841;p34">
              <a:extLst>
                <a:ext uri="{FF2B5EF4-FFF2-40B4-BE49-F238E27FC236}">
                  <a16:creationId xmlns:a16="http://schemas.microsoft.com/office/drawing/2014/main" id="{28942FEE-B2C6-8EE3-BDCC-53BBDF774144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842;p34">
              <a:extLst>
                <a:ext uri="{FF2B5EF4-FFF2-40B4-BE49-F238E27FC236}">
                  <a16:creationId xmlns:a16="http://schemas.microsoft.com/office/drawing/2014/main" id="{9B254EE5-15D6-57D4-84DE-CFF3D95CE047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843;p34">
              <a:extLst>
                <a:ext uri="{FF2B5EF4-FFF2-40B4-BE49-F238E27FC236}">
                  <a16:creationId xmlns:a16="http://schemas.microsoft.com/office/drawing/2014/main" id="{43B941E8-C136-2B1A-55EF-10223FC33279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844;p34">
              <a:extLst>
                <a:ext uri="{FF2B5EF4-FFF2-40B4-BE49-F238E27FC236}">
                  <a16:creationId xmlns:a16="http://schemas.microsoft.com/office/drawing/2014/main" id="{2273AF2E-CA28-CC8C-D399-31644C9BB193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845;p34">
              <a:extLst>
                <a:ext uri="{FF2B5EF4-FFF2-40B4-BE49-F238E27FC236}">
                  <a16:creationId xmlns:a16="http://schemas.microsoft.com/office/drawing/2014/main" id="{3295ACF8-96E3-608C-46FF-4E807DA402CB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846;p34">
              <a:extLst>
                <a:ext uri="{FF2B5EF4-FFF2-40B4-BE49-F238E27FC236}">
                  <a16:creationId xmlns:a16="http://schemas.microsoft.com/office/drawing/2014/main" id="{1DF01DFB-C6F6-DF9D-B9FB-8F4A5C679D1E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847;p34">
              <a:extLst>
                <a:ext uri="{FF2B5EF4-FFF2-40B4-BE49-F238E27FC236}">
                  <a16:creationId xmlns:a16="http://schemas.microsoft.com/office/drawing/2014/main" id="{952F6299-F79F-7E7E-A1F4-3182668C6FF3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848;p34">
              <a:extLst>
                <a:ext uri="{FF2B5EF4-FFF2-40B4-BE49-F238E27FC236}">
                  <a16:creationId xmlns:a16="http://schemas.microsoft.com/office/drawing/2014/main" id="{D0F52007-C0AF-89EC-66C9-1078FC28B1CC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849;p34">
              <a:extLst>
                <a:ext uri="{FF2B5EF4-FFF2-40B4-BE49-F238E27FC236}">
                  <a16:creationId xmlns:a16="http://schemas.microsoft.com/office/drawing/2014/main" id="{7A36A510-1CFE-7E39-08E3-7294B5E7DA78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850;p34">
              <a:extLst>
                <a:ext uri="{FF2B5EF4-FFF2-40B4-BE49-F238E27FC236}">
                  <a16:creationId xmlns:a16="http://schemas.microsoft.com/office/drawing/2014/main" id="{B53FD9E4-C28B-ECD1-6ECA-DFB34A0E0C87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851;p34">
              <a:extLst>
                <a:ext uri="{FF2B5EF4-FFF2-40B4-BE49-F238E27FC236}">
                  <a16:creationId xmlns:a16="http://schemas.microsoft.com/office/drawing/2014/main" id="{4B166341-EF26-77E3-DAE8-3661126B6AF6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852;p34">
              <a:extLst>
                <a:ext uri="{FF2B5EF4-FFF2-40B4-BE49-F238E27FC236}">
                  <a16:creationId xmlns:a16="http://schemas.microsoft.com/office/drawing/2014/main" id="{7F4BCCFE-8D99-5389-FE33-709E40D2DC12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853;p34">
              <a:extLst>
                <a:ext uri="{FF2B5EF4-FFF2-40B4-BE49-F238E27FC236}">
                  <a16:creationId xmlns:a16="http://schemas.microsoft.com/office/drawing/2014/main" id="{36C0480E-793C-0DB5-34F4-CEB930E0CD24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854;p34">
              <a:extLst>
                <a:ext uri="{FF2B5EF4-FFF2-40B4-BE49-F238E27FC236}">
                  <a16:creationId xmlns:a16="http://schemas.microsoft.com/office/drawing/2014/main" id="{9CCB571E-91FF-9BB0-5B3C-94AABFB5F54C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855;p34">
              <a:extLst>
                <a:ext uri="{FF2B5EF4-FFF2-40B4-BE49-F238E27FC236}">
                  <a16:creationId xmlns:a16="http://schemas.microsoft.com/office/drawing/2014/main" id="{E4FA83CB-3C7C-1564-0BD5-48F84EC22CAE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9" name="Google Shape;2707;p32">
            <a:extLst>
              <a:ext uri="{FF2B5EF4-FFF2-40B4-BE49-F238E27FC236}">
                <a16:creationId xmlns:a16="http://schemas.microsoft.com/office/drawing/2014/main" id="{59072492-4701-3916-B196-E3430466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4504" y="773420"/>
            <a:ext cx="4425148" cy="6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Anamolies Detection  (Stats / Distribution)</a:t>
            </a:r>
            <a:endParaRPr sz="1500"/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59890FDC-7806-3E34-940D-CCB35B899A7D}"/>
              </a:ext>
            </a:extLst>
          </p:cNvPr>
          <p:cNvCxnSpPr>
            <a:cxnSpLocks/>
          </p:cNvCxnSpPr>
          <p:nvPr/>
        </p:nvCxnSpPr>
        <p:spPr>
          <a:xfrm>
            <a:off x="7139580" y="1540248"/>
            <a:ext cx="695168" cy="46413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2" name="Google Shape;2606;p29">
            <a:extLst>
              <a:ext uri="{FF2B5EF4-FFF2-40B4-BE49-F238E27FC236}">
                <a16:creationId xmlns:a16="http://schemas.microsoft.com/office/drawing/2014/main" id="{B177A307-5561-90A7-1B6B-69362E9FEADD}"/>
              </a:ext>
            </a:extLst>
          </p:cNvPr>
          <p:cNvSpPr txBox="1">
            <a:spLocks/>
          </p:cNvSpPr>
          <p:nvPr/>
        </p:nvSpPr>
        <p:spPr>
          <a:xfrm>
            <a:off x="7308883" y="2004378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looks suspicious for the first inspection</a:t>
            </a:r>
          </a:p>
        </p:txBody>
      </p:sp>
      <p:cxnSp>
        <p:nvCxnSpPr>
          <p:cNvPr id="2703" name="Connector: Curved 2702">
            <a:extLst>
              <a:ext uri="{FF2B5EF4-FFF2-40B4-BE49-F238E27FC236}">
                <a16:creationId xmlns:a16="http://schemas.microsoft.com/office/drawing/2014/main" id="{C9E23CC4-1DD7-ECD0-4FD1-BBA83CA6A6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0648" y="1231398"/>
            <a:ext cx="397248" cy="22045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6" name="Google Shape;2606;p29">
            <a:extLst>
              <a:ext uri="{FF2B5EF4-FFF2-40B4-BE49-F238E27FC236}">
                <a16:creationId xmlns:a16="http://schemas.microsoft.com/office/drawing/2014/main" id="{765E5FD4-886B-8330-E610-F52C49EC576E}"/>
              </a:ext>
            </a:extLst>
          </p:cNvPr>
          <p:cNvSpPr txBox="1">
            <a:spLocks/>
          </p:cNvSpPr>
          <p:nvPr/>
        </p:nvSpPr>
        <p:spPr>
          <a:xfrm>
            <a:off x="3989498" y="958729"/>
            <a:ext cx="112160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Basic statistic</a:t>
            </a:r>
          </a:p>
        </p:txBody>
      </p:sp>
      <p:sp>
        <p:nvSpPr>
          <p:cNvPr id="2707" name="Google Shape;2596;p28">
            <a:extLst>
              <a:ext uri="{FF2B5EF4-FFF2-40B4-BE49-F238E27FC236}">
                <a16:creationId xmlns:a16="http://schemas.microsoft.com/office/drawing/2014/main" id="{6D92BCA1-1BF6-9AB4-F2C8-7224E422AA25}"/>
              </a:ext>
            </a:extLst>
          </p:cNvPr>
          <p:cNvSpPr txBox="1">
            <a:spLocks/>
          </p:cNvSpPr>
          <p:nvPr/>
        </p:nvSpPr>
        <p:spPr>
          <a:xfrm>
            <a:off x="124691" y="7544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1280</Words>
  <Application>Microsoft Office PowerPoint</Application>
  <PresentationFormat>On-screen Show (16:9)</PresentationFormat>
  <Paragraphs>291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Lato Light</vt:lpstr>
      <vt:lpstr>Outfit ExtraBold</vt:lpstr>
      <vt:lpstr>Roboto Bold</vt:lpstr>
      <vt:lpstr>Outfit</vt:lpstr>
      <vt:lpstr>Wingdings</vt:lpstr>
      <vt:lpstr>Arial Rounded MT Bold</vt:lpstr>
      <vt:lpstr>Arial</vt:lpstr>
      <vt:lpstr>Lato</vt:lpstr>
      <vt:lpstr>Nunito Light</vt:lpstr>
      <vt:lpstr>Bayesian Data Analysis - Master of Science in Biostatistics by Slidesgo</vt:lpstr>
      <vt:lpstr>Classification Model with 93% Accuracy – Telco Customer Churn Analysis (Celcom) </vt:lpstr>
      <vt:lpstr>Table of Content</vt:lpstr>
      <vt:lpstr>PowerPoint Presentation</vt:lpstr>
      <vt:lpstr>Course Timeline</vt:lpstr>
      <vt:lpstr>Technology Stack</vt:lpstr>
      <vt:lpstr>Project Overview</vt:lpstr>
      <vt:lpstr>( 7043,21 )</vt:lpstr>
      <vt:lpstr>Inspection Datatypes,  Missing Values</vt:lpstr>
      <vt:lpstr>Anamolies Detection  (Stats / Distribution)</vt:lpstr>
      <vt:lpstr>Anamolies Detection  (Boxplot)</vt:lpstr>
      <vt:lpstr>Segment Dataset</vt:lpstr>
      <vt:lpstr>PowerPoint Presentation</vt:lpstr>
      <vt:lpstr>PowerPoint Presentation</vt:lpstr>
      <vt:lpstr>Predictive Modeling</vt:lpstr>
      <vt:lpstr>PowerPoint Presentation</vt:lpstr>
      <vt:lpstr>PowerPoint Presentation</vt:lpstr>
      <vt:lpstr>PowerPoint Presentation</vt:lpstr>
      <vt:lpstr>Provide Solution</vt:lpstr>
      <vt:lpstr>Project Timeline</vt:lpstr>
      <vt:lpstr>Project Budget </vt:lpstr>
      <vt:lpstr>Conclusions</vt:lpstr>
      <vt:lpstr>Thank You For  Your Time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ahmad zaki ramli</cp:lastModifiedBy>
  <cp:revision>26</cp:revision>
  <dcterms:modified xsi:type="dcterms:W3CDTF">2025-01-08T06:23:15Z</dcterms:modified>
</cp:coreProperties>
</file>